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Lst>
  <p:sldIdLst>
    <p:sldId id="284" r:id="rId5"/>
    <p:sldId id="280" r:id="rId6"/>
    <p:sldId id="258" r:id="rId7"/>
    <p:sldId id="259" r:id="rId8"/>
    <p:sldId id="260" r:id="rId9"/>
    <p:sldId id="261" r:id="rId10"/>
    <p:sldId id="262" r:id="rId11"/>
    <p:sldId id="281" r:id="rId12"/>
    <p:sldId id="282" r:id="rId13"/>
    <p:sldId id="265" r:id="rId14"/>
    <p:sldId id="266" r:id="rId15"/>
    <p:sldId id="267" r:id="rId16"/>
    <p:sldId id="283" r:id="rId17"/>
    <p:sldId id="269" r:id="rId18"/>
    <p:sldId id="270" r:id="rId19"/>
    <p:sldId id="271" r:id="rId20"/>
    <p:sldId id="272" r:id="rId21"/>
    <p:sldId id="279" r:id="rId22"/>
    <p:sldId id="275" r:id="rId23"/>
    <p:sldId id="276" r:id="rId24"/>
    <p:sldId id="277" r:id="rId25"/>
    <p:sldId id="278" r:id="rId26"/>
  </p:sldIdLst>
  <p:sldSz cx="18288000" cy="10287000"/>
  <p:notesSz cx="6858000" cy="9144000"/>
  <p:embeddedFontLst>
    <p:embeddedFont>
      <p:font typeface="Oswald" panose="020B0604020202020204" charset="-52"/>
      <p:regular r:id="rId27"/>
      <p:bold r:id="rId28"/>
    </p:embeddedFont>
    <p:embeddedFont>
      <p:font typeface="Montserrat Extra-Bold" panose="020B0604020202020204" charset="-52"/>
      <p:regular r:id="rId29"/>
      <p:bold r:id="rId30"/>
      <p:italic r:id="rId31"/>
      <p:boldItalic r:id="rId32"/>
    </p:embeddedFont>
    <p:embeddedFont>
      <p:font typeface="Montserrat Light" panose="020B0604020202020204" charset="0"/>
      <p:regular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a:srgbClr val="FFCC00"/>
    <a:srgbClr val="C50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643" autoAdjust="0"/>
  </p:normalViewPr>
  <p:slideViewPr>
    <p:cSldViewPr>
      <p:cViewPr varScale="1">
        <p:scale>
          <a:sx n="74" d="100"/>
          <a:sy n="74" d="100"/>
        </p:scale>
        <p:origin x="54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215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045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768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117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230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201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793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33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56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145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0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211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735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204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025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406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722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7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045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117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798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780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953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462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969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5655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467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82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917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99759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6740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539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55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487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9012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2021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kam-hospital.ru/" TargetMode="External"/><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kam-hospital.ru/" TargetMode="External"/><Relationship Id="rId2" Type="http://schemas.openxmlformats.org/officeDocument/2006/relationships/image" Target="../media/image15.png"/><Relationship Id="rId1" Type="http://schemas.openxmlformats.org/officeDocument/2006/relationships/slideLayout" Target="../slideLayouts/slideLayout29.xml"/><Relationship Id="rId4" Type="http://schemas.openxmlformats.org/officeDocument/2006/relationships/hyperlink" Target="http://kamgp3.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imgp.golos.io/0x0/http:/travelask.ru/system/images/files/000/053/477/original/petropavlovsk_kamchatskiy.jpg?1486394667"/>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3" name="Picture 5" descr="D:\Мои документы\Изображения\iTOJSYI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8926" y="0"/>
            <a:ext cx="9414933" cy="52959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D:\Мои документы\Изображения\iLV96B1G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1310"/>
            <a:ext cx="8873067" cy="541569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2"/>
          <p:cNvSpPr txBox="1"/>
          <p:nvPr/>
        </p:nvSpPr>
        <p:spPr>
          <a:xfrm>
            <a:off x="-1" y="1104900"/>
            <a:ext cx="8873067" cy="2603790"/>
          </a:xfrm>
          <a:prstGeom prst="rect">
            <a:avLst/>
          </a:prstGeom>
        </p:spPr>
        <p:txBody>
          <a:bodyPr wrap="square" lIns="0" tIns="0" rIns="0" bIns="0" rtlCol="0" anchor="t">
            <a:spAutoFit/>
          </a:bodyPr>
          <a:lstStyle/>
          <a:p>
            <a:pPr algn="ctr">
              <a:lnSpc>
                <a:spcPct val="150000"/>
              </a:lnSpc>
            </a:pPr>
            <a:r>
              <a:rPr lang="en-US" sz="6000" b="1" spc="320" dirty="0">
                <a:solidFill>
                  <a:srgbClr val="0000FF"/>
                </a:solidFill>
                <a:latin typeface="Oswald"/>
              </a:rPr>
              <a:t>MEDICAL TOURISM IN KAMCHATKA KRAI</a:t>
            </a:r>
            <a:endParaRPr lang="en-US" sz="6000" b="1" i="0" spc="320" dirty="0">
              <a:solidFill>
                <a:srgbClr val="0000FF"/>
              </a:solidFill>
              <a:latin typeface="Oswald"/>
            </a:endParaRPr>
          </a:p>
        </p:txBody>
      </p:sp>
      <p:sp>
        <p:nvSpPr>
          <p:cNvPr id="14" name="TextBox 3"/>
          <p:cNvSpPr txBox="1"/>
          <p:nvPr/>
        </p:nvSpPr>
        <p:spPr>
          <a:xfrm>
            <a:off x="9448799" y="6591300"/>
            <a:ext cx="8534401" cy="1429109"/>
          </a:xfrm>
          <a:prstGeom prst="rect">
            <a:avLst/>
          </a:prstGeom>
        </p:spPr>
        <p:txBody>
          <a:bodyPr wrap="square" lIns="0" tIns="0" rIns="0" bIns="0" rtlCol="0" anchor="t">
            <a:spAutoFit/>
          </a:bodyPr>
          <a:lstStyle/>
          <a:p>
            <a:pPr algn="ctr">
              <a:lnSpc>
                <a:spcPts val="5880"/>
              </a:lnSpc>
            </a:pPr>
            <a:r>
              <a:rPr lang="en-US" sz="3500" b="1" spc="320" dirty="0">
                <a:solidFill>
                  <a:srgbClr val="0000FF"/>
                </a:solidFill>
                <a:latin typeface="Oswald"/>
              </a:rPr>
              <a:t>ABOUT HOW TO OBTAIN HEALTH </a:t>
            </a:r>
            <a:endParaRPr lang="ru-RU" sz="3500" b="1" spc="320" dirty="0" smtClean="0">
              <a:solidFill>
                <a:srgbClr val="0000FF"/>
              </a:solidFill>
              <a:latin typeface="Oswald"/>
            </a:endParaRPr>
          </a:p>
          <a:p>
            <a:pPr algn="ctr">
              <a:lnSpc>
                <a:spcPts val="5880"/>
              </a:lnSpc>
            </a:pPr>
            <a:r>
              <a:rPr lang="en-US" sz="3500" b="1" spc="320" dirty="0" smtClean="0">
                <a:solidFill>
                  <a:srgbClr val="0000FF"/>
                </a:solidFill>
                <a:latin typeface="Oswald"/>
              </a:rPr>
              <a:t>CARE </a:t>
            </a:r>
            <a:r>
              <a:rPr lang="en-US" sz="3500" b="1" spc="320" dirty="0">
                <a:solidFill>
                  <a:srgbClr val="0000FF"/>
                </a:solidFill>
                <a:latin typeface="Oswald"/>
              </a:rPr>
              <a:t>IN THE KAMCHATKA REGION</a:t>
            </a:r>
            <a:endParaRPr lang="en-US" sz="3500" b="1" spc="320" dirty="0">
              <a:solidFill>
                <a:srgbClr val="FFFFFF"/>
              </a:solidFill>
              <a:latin typeface="Oswald"/>
            </a:endParaRPr>
          </a:p>
        </p:txBody>
      </p:sp>
    </p:spTree>
    <p:extLst>
      <p:ext uri="{BB962C8B-B14F-4D97-AF65-F5344CB8AC3E}">
        <p14:creationId xmlns:p14="http://schemas.microsoft.com/office/powerpoint/2010/main" val="3592054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44801" t="44801" r="44801" b="44801"/>
          <a:stretch>
            <a:fillRect/>
          </a:stretch>
        </p:blipFill>
        <p:spPr>
          <a:xfrm>
            <a:off x="8166199" y="9456539"/>
            <a:ext cx="1901541" cy="1901541"/>
          </a:xfrm>
          <a:prstGeom prst="rect">
            <a:avLst/>
          </a:prstGeom>
        </p:spPr>
      </p:pic>
      <p:pic>
        <p:nvPicPr>
          <p:cNvPr id="3" name="Picture 3"/>
          <p:cNvPicPr>
            <a:picLocks noChangeAspect="1"/>
          </p:cNvPicPr>
          <p:nvPr/>
        </p:nvPicPr>
        <p:blipFill>
          <a:blip r:embed="rId3" cstate="print"/>
          <a:srcRect l="44801" t="44801" r="44801" b="44801"/>
          <a:stretch>
            <a:fillRect/>
          </a:stretch>
        </p:blipFill>
        <p:spPr>
          <a:xfrm>
            <a:off x="8179594" y="-1031379"/>
            <a:ext cx="1901541" cy="1901541"/>
          </a:xfrm>
          <a:prstGeom prst="rect">
            <a:avLst/>
          </a:prstGeom>
        </p:spPr>
      </p:pic>
      <p:sp>
        <p:nvSpPr>
          <p:cNvPr id="4" name="TextBox 4"/>
          <p:cNvSpPr txBox="1"/>
          <p:nvPr/>
        </p:nvSpPr>
        <p:spPr>
          <a:xfrm>
            <a:off x="667646" y="3009900"/>
            <a:ext cx="16952707" cy="1590179"/>
          </a:xfrm>
          <a:prstGeom prst="rect">
            <a:avLst/>
          </a:prstGeom>
        </p:spPr>
        <p:txBody>
          <a:bodyPr lIns="0" tIns="0" rIns="0" bIns="0" rtlCol="0" anchor="t">
            <a:spAutoFit/>
          </a:bodyPr>
          <a:lstStyle/>
          <a:p>
            <a:pPr algn="ctr">
              <a:lnSpc>
                <a:spcPts val="12439"/>
              </a:lnSpc>
            </a:pPr>
            <a:r>
              <a:rPr lang="en-US" sz="10031" b="1" i="0" spc="722" dirty="0">
                <a:solidFill>
                  <a:srgbClr val="FFFFFF"/>
                </a:solidFill>
                <a:latin typeface="Oswald"/>
              </a:rPr>
              <a:t>II </a:t>
            </a:r>
            <a:r>
              <a:rPr lang="en-US" sz="10031" b="1" spc="722" dirty="0">
                <a:solidFill>
                  <a:srgbClr val="FFFFFF"/>
                </a:solidFill>
                <a:latin typeface="Oswald"/>
              </a:rPr>
              <a:t>STEP</a:t>
            </a:r>
            <a:endParaRPr lang="en-US" sz="10031" b="1" i="0" spc="722" dirty="0">
              <a:solidFill>
                <a:srgbClr val="FFFFFF"/>
              </a:solidFill>
              <a:latin typeface="Oswald"/>
            </a:endParaRPr>
          </a:p>
        </p:txBody>
      </p:sp>
      <p:sp>
        <p:nvSpPr>
          <p:cNvPr id="5" name="TextBox 5"/>
          <p:cNvSpPr txBox="1"/>
          <p:nvPr/>
        </p:nvSpPr>
        <p:spPr>
          <a:xfrm>
            <a:off x="533400" y="5143500"/>
            <a:ext cx="17458337" cy="2486345"/>
          </a:xfrm>
          <a:prstGeom prst="rect">
            <a:avLst/>
          </a:prstGeom>
        </p:spPr>
        <p:txBody>
          <a:bodyPr lIns="0" tIns="0" rIns="0" bIns="0" rtlCol="0" anchor="t">
            <a:spAutoFit/>
          </a:bodyPr>
          <a:lstStyle/>
          <a:p>
            <a:pPr algn="ctr">
              <a:lnSpc>
                <a:spcPts val="6719"/>
              </a:lnSpc>
            </a:pPr>
            <a:r>
              <a:rPr lang="en-US" sz="4200" b="1" spc="508" dirty="0">
                <a:solidFill>
                  <a:srgbClr val="D9D9D9"/>
                </a:solidFill>
                <a:latin typeface="Oswald"/>
              </a:rPr>
              <a:t>CONTACT A REPRESENTATIVE OF MEDICAL ORGANIZATIONS TO DETERMINE THE CONDITIONS OF TREATMENT AND PREPARATION OF DOCUMENTS FOR VISIT TO RUSSIA</a:t>
            </a:r>
            <a:endParaRPr lang="en-US" sz="4200" b="1" i="0" spc="508" dirty="0">
              <a:solidFill>
                <a:srgbClr val="D9D9D9"/>
              </a:solidFill>
              <a:latin typeface="Oswald"/>
            </a:endParaRPr>
          </a:p>
        </p:txBody>
      </p:sp>
      <p:sp>
        <p:nvSpPr>
          <p:cNvPr id="6" name="TextBox 6"/>
          <p:cNvSpPr txBox="1"/>
          <p:nvPr/>
        </p:nvSpPr>
        <p:spPr>
          <a:xfrm>
            <a:off x="17290293" y="121264"/>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rcRect b="15572"/>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878361" y="247819"/>
            <a:ext cx="17148297" cy="8002191"/>
          </a:xfrm>
          <a:prstGeom prst="rect">
            <a:avLst/>
          </a:prstGeom>
        </p:spPr>
        <p:txBody>
          <a:bodyPr lIns="0" tIns="0" rIns="0" bIns="0" rtlCol="0" anchor="t">
            <a:spAutoFit/>
          </a:bodyPr>
          <a:lstStyle/>
          <a:p>
            <a:pPr>
              <a:lnSpc>
                <a:spcPts val="5200"/>
              </a:lnSpc>
            </a:pPr>
            <a:endParaRPr dirty="0"/>
          </a:p>
          <a:p>
            <a:pPr>
              <a:lnSpc>
                <a:spcPts val="5200"/>
              </a:lnSpc>
            </a:pPr>
            <a:endParaRPr lang="ru-RU" sz="4000" b="0" i="0" spc="404" dirty="0" smtClean="0">
              <a:solidFill>
                <a:srgbClr val="FFFFFF"/>
              </a:solidFill>
              <a:latin typeface="Oswald"/>
            </a:endParaRPr>
          </a:p>
          <a:p>
            <a:pPr>
              <a:lnSpc>
                <a:spcPts val="5200"/>
              </a:lnSpc>
            </a:pPr>
            <a:r>
              <a:rPr lang="en-US" sz="4000" b="0" i="0" spc="404" dirty="0" smtClean="0">
                <a:solidFill>
                  <a:srgbClr val="FFFFFF"/>
                </a:solidFill>
                <a:latin typeface="Oswald"/>
              </a:rPr>
              <a:t>1</a:t>
            </a:r>
            <a:r>
              <a:rPr lang="en-US" sz="4000" b="0" i="0" spc="404" dirty="0">
                <a:solidFill>
                  <a:srgbClr val="FFFFFF"/>
                </a:solidFill>
                <a:latin typeface="Oswald"/>
              </a:rPr>
              <a:t>. </a:t>
            </a:r>
            <a:r>
              <a:rPr lang="en-US" sz="4000" spc="404" dirty="0">
                <a:solidFill>
                  <a:srgbClr val="FFFFFF"/>
                </a:solidFill>
                <a:latin typeface="Oswald"/>
              </a:rPr>
              <a:t>GO TO THE WEBSITE OF THE RELEVANT MEDICAL ORGANIZATIONS</a:t>
            </a:r>
            <a:endParaRPr lang="en-US" sz="4000" b="0" i="0" spc="404" dirty="0">
              <a:solidFill>
                <a:srgbClr val="FFFFFF"/>
              </a:solidFill>
              <a:latin typeface="Oswald"/>
            </a:endParaRPr>
          </a:p>
          <a:p>
            <a:pPr>
              <a:lnSpc>
                <a:spcPts val="5200"/>
              </a:lnSpc>
            </a:pPr>
            <a:endParaRPr lang="en-US" sz="4000" b="0" i="0" spc="404" dirty="0">
              <a:solidFill>
                <a:srgbClr val="FFFFFF"/>
              </a:solidFill>
              <a:latin typeface="Oswald"/>
            </a:endParaRPr>
          </a:p>
          <a:p>
            <a:pPr>
              <a:lnSpc>
                <a:spcPts val="5200"/>
              </a:lnSpc>
            </a:pPr>
            <a:r>
              <a:rPr lang="en-US" sz="4000" b="0" i="0" spc="404" dirty="0">
                <a:solidFill>
                  <a:srgbClr val="FFFFFF"/>
                </a:solidFill>
                <a:latin typeface="Oswald"/>
              </a:rPr>
              <a:t>2. </a:t>
            </a:r>
            <a:r>
              <a:rPr lang="en-US" sz="4000" spc="404" dirty="0">
                <a:solidFill>
                  <a:srgbClr val="FFFFFF"/>
                </a:solidFill>
                <a:latin typeface="Oswald"/>
              </a:rPr>
              <a:t>READ THE INFORMATION PROVIDED</a:t>
            </a:r>
            <a:endParaRPr lang="en-US" sz="4000" b="0" i="0" spc="404" dirty="0">
              <a:solidFill>
                <a:srgbClr val="FFFFFF"/>
              </a:solidFill>
              <a:latin typeface="Oswald"/>
            </a:endParaRPr>
          </a:p>
          <a:p>
            <a:pPr>
              <a:lnSpc>
                <a:spcPts val="5200"/>
              </a:lnSpc>
            </a:pPr>
            <a:endParaRPr lang="en-US" sz="4000" b="0" i="0" spc="404" dirty="0">
              <a:solidFill>
                <a:srgbClr val="FFFFFF"/>
              </a:solidFill>
              <a:latin typeface="Oswald"/>
            </a:endParaRPr>
          </a:p>
          <a:p>
            <a:pPr>
              <a:lnSpc>
                <a:spcPts val="5200"/>
              </a:lnSpc>
            </a:pPr>
            <a:r>
              <a:rPr lang="en-US" sz="4000" b="0" i="0" spc="404" dirty="0">
                <a:solidFill>
                  <a:srgbClr val="FFFFFF"/>
                </a:solidFill>
                <a:latin typeface="Oswald"/>
              </a:rPr>
              <a:t>3. </a:t>
            </a:r>
            <a:r>
              <a:rPr lang="en-US" sz="4000" spc="404" dirty="0">
                <a:solidFill>
                  <a:srgbClr val="FFFFFF"/>
                </a:solidFill>
                <a:latin typeface="Oswald"/>
              </a:rPr>
              <a:t>EMAIL YOUR REQUEST TO THE FOLLOWING EMAIL ADDRESS OR CALL US ON THE TELEPHONE NUMBER </a:t>
            </a:r>
            <a:r>
              <a:rPr lang="en-US" sz="4000" spc="404" dirty="0" smtClean="0">
                <a:solidFill>
                  <a:srgbClr val="FFFFFF"/>
                </a:solidFill>
                <a:latin typeface="Oswald"/>
              </a:rPr>
              <a:t>PROVIDED</a:t>
            </a:r>
            <a:endParaRPr lang="ru-RU" sz="4000" spc="404" dirty="0" smtClean="0">
              <a:solidFill>
                <a:srgbClr val="FFFFFF"/>
              </a:solidFill>
              <a:latin typeface="Oswald"/>
            </a:endParaRPr>
          </a:p>
          <a:p>
            <a:pPr>
              <a:lnSpc>
                <a:spcPts val="5200"/>
              </a:lnSpc>
            </a:pPr>
            <a:endParaRPr lang="en-US" sz="4000" b="0" i="0" spc="404" dirty="0">
              <a:solidFill>
                <a:srgbClr val="FFFFFF"/>
              </a:solidFill>
              <a:latin typeface="Oswald"/>
            </a:endParaRPr>
          </a:p>
          <a:p>
            <a:pPr>
              <a:lnSpc>
                <a:spcPts val="5200"/>
              </a:lnSpc>
            </a:pPr>
            <a:r>
              <a:rPr lang="en-US" sz="4000" b="0" i="0" spc="404" dirty="0">
                <a:solidFill>
                  <a:srgbClr val="FFFFFF"/>
                </a:solidFill>
                <a:latin typeface="Oswald"/>
              </a:rPr>
              <a:t>4. </a:t>
            </a:r>
            <a:r>
              <a:rPr lang="en-US" sz="4000" spc="404" dirty="0">
                <a:solidFill>
                  <a:srgbClr val="FFFFFF"/>
                </a:solidFill>
                <a:latin typeface="Oswald"/>
              </a:rPr>
              <a:t>YOU WILL RECEIVE A CONFIRMATION OF TREATMENT AND FOLLOW RECEIVED FROM THE MEDICAL ORGANIZATION RECOMMENDATIONS FOR THE REGISTRATION OF THE CORRESPONDING DOCUMENTATION</a:t>
            </a:r>
            <a:endParaRPr lang="en-US" sz="4000" b="0" i="0" spc="404" dirty="0">
              <a:solidFill>
                <a:srgbClr val="FFFFFF"/>
              </a:solidFill>
              <a:latin typeface="Oswald"/>
            </a:endParaRPr>
          </a:p>
        </p:txBody>
      </p:sp>
      <p:sp>
        <p:nvSpPr>
          <p:cNvPr id="5" name="TextBox 5"/>
          <p:cNvSpPr txBox="1"/>
          <p:nvPr/>
        </p:nvSpPr>
        <p:spPr>
          <a:xfrm>
            <a:off x="17290293" y="247819"/>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44801" t="44801" r="44801" b="44801"/>
          <a:stretch>
            <a:fillRect/>
          </a:stretch>
        </p:blipFill>
        <p:spPr>
          <a:xfrm>
            <a:off x="8166199" y="9456539"/>
            <a:ext cx="1901541" cy="1901541"/>
          </a:xfrm>
          <a:prstGeom prst="rect">
            <a:avLst/>
          </a:prstGeom>
        </p:spPr>
      </p:pic>
      <p:pic>
        <p:nvPicPr>
          <p:cNvPr id="3" name="Picture 3"/>
          <p:cNvPicPr>
            <a:picLocks noChangeAspect="1"/>
          </p:cNvPicPr>
          <p:nvPr/>
        </p:nvPicPr>
        <p:blipFill>
          <a:blip r:embed="rId3" cstate="print"/>
          <a:srcRect l="44801" t="44801" r="44801" b="44801"/>
          <a:stretch>
            <a:fillRect/>
          </a:stretch>
        </p:blipFill>
        <p:spPr>
          <a:xfrm>
            <a:off x="8179594" y="-1031379"/>
            <a:ext cx="1901541" cy="1901541"/>
          </a:xfrm>
          <a:prstGeom prst="rect">
            <a:avLst/>
          </a:prstGeom>
        </p:spPr>
      </p:pic>
      <p:sp>
        <p:nvSpPr>
          <p:cNvPr id="4" name="TextBox 4"/>
          <p:cNvSpPr txBox="1"/>
          <p:nvPr/>
        </p:nvSpPr>
        <p:spPr>
          <a:xfrm>
            <a:off x="667646" y="3009900"/>
            <a:ext cx="16952707" cy="3132113"/>
          </a:xfrm>
          <a:prstGeom prst="rect">
            <a:avLst/>
          </a:prstGeom>
        </p:spPr>
        <p:txBody>
          <a:bodyPr lIns="0" tIns="0" rIns="0" bIns="0" rtlCol="0" anchor="t">
            <a:spAutoFit/>
          </a:bodyPr>
          <a:lstStyle/>
          <a:p>
            <a:pPr algn="ctr">
              <a:lnSpc>
                <a:spcPts val="12439"/>
              </a:lnSpc>
            </a:pPr>
            <a:r>
              <a:rPr lang="en-US" sz="10031" b="1" i="0" spc="722" dirty="0">
                <a:solidFill>
                  <a:srgbClr val="FFFFFF"/>
                </a:solidFill>
                <a:latin typeface="Oswald"/>
              </a:rPr>
              <a:t>III </a:t>
            </a:r>
            <a:r>
              <a:rPr lang="en-US" sz="10031" b="1" spc="722" dirty="0">
                <a:solidFill>
                  <a:srgbClr val="FFFFFF"/>
                </a:solidFill>
                <a:latin typeface="Oswald"/>
              </a:rPr>
              <a:t>STEP</a:t>
            </a:r>
          </a:p>
          <a:p>
            <a:pPr algn="ctr">
              <a:lnSpc>
                <a:spcPts val="12439"/>
              </a:lnSpc>
            </a:pPr>
            <a:endParaRPr lang="en-US" sz="10031" b="1" i="0" spc="722" dirty="0">
              <a:solidFill>
                <a:srgbClr val="FFFFFF"/>
              </a:solidFill>
              <a:latin typeface="Oswald"/>
            </a:endParaRPr>
          </a:p>
        </p:txBody>
      </p:sp>
      <p:sp>
        <p:nvSpPr>
          <p:cNvPr id="5" name="TextBox 5"/>
          <p:cNvSpPr txBox="1"/>
          <p:nvPr/>
        </p:nvSpPr>
        <p:spPr>
          <a:xfrm>
            <a:off x="414830" y="5143500"/>
            <a:ext cx="17458337" cy="1629677"/>
          </a:xfrm>
          <a:prstGeom prst="rect">
            <a:avLst/>
          </a:prstGeom>
        </p:spPr>
        <p:txBody>
          <a:bodyPr lIns="0" tIns="0" rIns="0" bIns="0" rtlCol="0" anchor="t">
            <a:spAutoFit/>
          </a:bodyPr>
          <a:lstStyle/>
          <a:p>
            <a:pPr algn="ctr">
              <a:lnSpc>
                <a:spcPts val="6719"/>
              </a:lnSpc>
            </a:pPr>
            <a:r>
              <a:rPr lang="en-US" sz="4200" b="1" spc="508" dirty="0">
                <a:solidFill>
                  <a:srgbClr val="D9D9D9"/>
                </a:solidFill>
                <a:latin typeface="Oswald"/>
              </a:rPr>
              <a:t>CHOOSE ACCOMMODATION AND TRANSPORT FOR A COMFORTABLE STAY IN KAMCHATKA KRAI</a:t>
            </a:r>
            <a:endParaRPr lang="ru-RU" sz="4200" b="1" i="0" spc="508" dirty="0" smtClean="0">
              <a:solidFill>
                <a:srgbClr val="D9D9D9"/>
              </a:solidFill>
              <a:latin typeface="Oswald"/>
            </a:endParaRPr>
          </a:p>
        </p:txBody>
      </p:sp>
      <p:sp>
        <p:nvSpPr>
          <p:cNvPr id="6" name="TextBox 6"/>
          <p:cNvSpPr txBox="1"/>
          <p:nvPr/>
        </p:nvSpPr>
        <p:spPr>
          <a:xfrm>
            <a:off x="17290293" y="171619"/>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rcRect l="394" t="1864" r="196" b="14049"/>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961005" y="218266"/>
            <a:ext cx="8461493" cy="1072088"/>
          </a:xfrm>
          <a:prstGeom prst="rect">
            <a:avLst/>
          </a:prstGeom>
        </p:spPr>
        <p:txBody>
          <a:bodyPr lIns="0" tIns="0" rIns="0" bIns="0" rtlCol="0" anchor="t">
            <a:spAutoFit/>
          </a:bodyPr>
          <a:lstStyle/>
          <a:p>
            <a:pPr>
              <a:lnSpc>
                <a:spcPts val="8928"/>
              </a:lnSpc>
            </a:pPr>
            <a:r>
              <a:rPr lang="en-US" sz="7200" b="1" spc="2167" dirty="0">
                <a:solidFill>
                  <a:srgbClr val="FFFFFF"/>
                </a:solidFill>
                <a:latin typeface="Oswald"/>
              </a:rPr>
              <a:t>TRANSPORT</a:t>
            </a:r>
            <a:endParaRPr lang="en-US" sz="7200" b="1" spc="2167" dirty="0">
              <a:solidFill>
                <a:srgbClr val="FFFFFF"/>
              </a:solidFill>
              <a:latin typeface="Oswald"/>
            </a:endParaRPr>
          </a:p>
        </p:txBody>
      </p:sp>
      <p:pic>
        <p:nvPicPr>
          <p:cNvPr id="3" name="Picture 3"/>
          <p:cNvPicPr>
            <a:picLocks noChangeAspect="1"/>
          </p:cNvPicPr>
          <p:nvPr/>
        </p:nvPicPr>
        <p:blipFill>
          <a:blip r:embed="rId3" cstate="print"/>
          <a:srcRect l="44801" t="44801" r="44801" b="44801"/>
          <a:stretch>
            <a:fillRect/>
          </a:stretch>
        </p:blipFill>
        <p:spPr>
          <a:xfrm>
            <a:off x="16963007" y="-694404"/>
            <a:ext cx="1901541" cy="1901541"/>
          </a:xfrm>
          <a:prstGeom prst="rect">
            <a:avLst/>
          </a:prstGeom>
        </p:spPr>
      </p:pic>
      <p:grpSp>
        <p:nvGrpSpPr>
          <p:cNvPr id="23" name="Group 23"/>
          <p:cNvGrpSpPr/>
          <p:nvPr/>
        </p:nvGrpSpPr>
        <p:grpSpPr>
          <a:xfrm>
            <a:off x="2743200" y="8320942"/>
            <a:ext cx="750734" cy="327758"/>
            <a:chOff x="0" y="0"/>
            <a:chExt cx="1163580" cy="508000"/>
          </a:xfrm>
        </p:grpSpPr>
        <p:sp>
          <p:nvSpPr>
            <p:cNvPr id="24" name="Freeform 24"/>
            <p:cNvSpPr/>
            <p:nvPr/>
          </p:nvSpPr>
          <p:spPr>
            <a:xfrm>
              <a:off x="0" y="215900"/>
              <a:ext cx="867670" cy="76200"/>
            </a:xfrm>
            <a:custGeom>
              <a:avLst/>
              <a:gdLst/>
              <a:ahLst/>
              <a:cxnLst/>
              <a:rect l="l" t="t" r="r" b="b"/>
              <a:pathLst>
                <a:path w="867670" h="76200">
                  <a:moveTo>
                    <a:pt x="0" y="0"/>
                  </a:moveTo>
                  <a:lnTo>
                    <a:pt x="867670" y="0"/>
                  </a:lnTo>
                  <a:lnTo>
                    <a:pt x="867670" y="76200"/>
                  </a:lnTo>
                  <a:lnTo>
                    <a:pt x="0" y="76200"/>
                  </a:lnTo>
                  <a:close/>
                </a:path>
              </a:pathLst>
            </a:custGeom>
            <a:solidFill>
              <a:srgbClr val="FFFFFF"/>
            </a:solidFill>
          </p:spPr>
        </p:sp>
        <p:sp>
          <p:nvSpPr>
            <p:cNvPr id="25" name="Freeform 25"/>
            <p:cNvSpPr/>
            <p:nvPr/>
          </p:nvSpPr>
          <p:spPr>
            <a:xfrm>
              <a:off x="788930"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26" name="Group 26"/>
          <p:cNvGrpSpPr/>
          <p:nvPr/>
        </p:nvGrpSpPr>
        <p:grpSpPr>
          <a:xfrm>
            <a:off x="450864" y="7810500"/>
            <a:ext cx="2419350" cy="1337581"/>
            <a:chOff x="-20472" y="-170527"/>
            <a:chExt cx="2419350" cy="1337581"/>
          </a:xfrm>
        </p:grpSpPr>
        <p:sp>
          <p:nvSpPr>
            <p:cNvPr id="27" name="Freeform 27"/>
            <p:cNvSpPr/>
            <p:nvPr/>
          </p:nvSpPr>
          <p:spPr>
            <a:xfrm>
              <a:off x="-20472" y="-170527"/>
              <a:ext cx="2419350" cy="1337581"/>
            </a:xfrm>
            <a:custGeom>
              <a:avLst/>
              <a:gdLst/>
              <a:ahLst/>
              <a:cxnLst/>
              <a:rect l="l" t="t" r="r" b="b"/>
              <a:pathLst>
                <a:path w="562648" h="425309">
                  <a:moveTo>
                    <a:pt x="0" y="0"/>
                  </a:moveTo>
                  <a:lnTo>
                    <a:pt x="562648" y="0"/>
                  </a:lnTo>
                  <a:lnTo>
                    <a:pt x="562648" y="425309"/>
                  </a:lnTo>
                  <a:lnTo>
                    <a:pt x="0" y="425309"/>
                  </a:lnTo>
                  <a:close/>
                </a:path>
              </a:pathLst>
            </a:custGeom>
            <a:solidFill>
              <a:srgbClr val="D9D9D9"/>
            </a:solidFill>
          </p:spPr>
          <p:txBody>
            <a:bodyPr/>
            <a:lstStyle/>
            <a:p>
              <a:pPr algn="ctr">
                <a:lnSpc>
                  <a:spcPct val="150000"/>
                </a:lnSpc>
              </a:pPr>
              <a:r>
                <a:rPr lang="en-US" sz="2800" dirty="0">
                  <a:latin typeface="Oswald" panose="020B0604020202020204" charset="-52"/>
                </a:rPr>
                <a:t>KAMCHATKA TERRITORY</a:t>
              </a:r>
              <a:endParaRPr lang="ru-RU" sz="2800" dirty="0">
                <a:latin typeface="Oswald" panose="020B0604020202020204" charset="-52"/>
              </a:endParaRPr>
            </a:p>
          </p:txBody>
        </p:sp>
      </p:grpSp>
      <p:grpSp>
        <p:nvGrpSpPr>
          <p:cNvPr id="63" name="Group 63"/>
          <p:cNvGrpSpPr/>
          <p:nvPr/>
        </p:nvGrpSpPr>
        <p:grpSpPr>
          <a:xfrm>
            <a:off x="12632656" y="7350188"/>
            <a:ext cx="5500851" cy="917512"/>
            <a:chOff x="0" y="1"/>
            <a:chExt cx="2604000" cy="444227"/>
          </a:xfrm>
        </p:grpSpPr>
        <p:sp>
          <p:nvSpPr>
            <p:cNvPr id="64" name="Freeform 64"/>
            <p:cNvSpPr/>
            <p:nvPr/>
          </p:nvSpPr>
          <p:spPr>
            <a:xfrm>
              <a:off x="0" y="1"/>
              <a:ext cx="2604000" cy="444227"/>
            </a:xfrm>
            <a:custGeom>
              <a:avLst/>
              <a:gdLst/>
              <a:ahLst/>
              <a:cxnLst/>
              <a:rect l="l" t="t" r="r" b="b"/>
              <a:pathLst>
                <a:path w="2604000" h="514110">
                  <a:moveTo>
                    <a:pt x="0" y="0"/>
                  </a:moveTo>
                  <a:lnTo>
                    <a:pt x="2604000" y="0"/>
                  </a:lnTo>
                  <a:lnTo>
                    <a:pt x="2604000" y="514110"/>
                  </a:lnTo>
                  <a:lnTo>
                    <a:pt x="0" y="514110"/>
                  </a:lnTo>
                  <a:close/>
                </a:path>
              </a:pathLst>
            </a:custGeom>
            <a:solidFill>
              <a:srgbClr val="D9D9D9"/>
            </a:solidFill>
          </p:spPr>
        </p:sp>
      </p:grpSp>
      <p:grpSp>
        <p:nvGrpSpPr>
          <p:cNvPr id="79" name="Group 79"/>
          <p:cNvGrpSpPr/>
          <p:nvPr/>
        </p:nvGrpSpPr>
        <p:grpSpPr>
          <a:xfrm rot="1879918">
            <a:off x="7283376" y="8434759"/>
            <a:ext cx="803355" cy="498628"/>
            <a:chOff x="0" y="0"/>
            <a:chExt cx="2216379" cy="508000"/>
          </a:xfrm>
        </p:grpSpPr>
        <p:sp>
          <p:nvSpPr>
            <p:cNvPr id="80" name="Freeform 80"/>
            <p:cNvSpPr/>
            <p:nvPr/>
          </p:nvSpPr>
          <p:spPr>
            <a:xfrm>
              <a:off x="0" y="215900"/>
              <a:ext cx="1920469" cy="76200"/>
            </a:xfrm>
            <a:custGeom>
              <a:avLst/>
              <a:gdLst/>
              <a:ahLst/>
              <a:cxnLst/>
              <a:rect l="l" t="t" r="r" b="b"/>
              <a:pathLst>
                <a:path w="1920469" h="76200">
                  <a:moveTo>
                    <a:pt x="0" y="0"/>
                  </a:moveTo>
                  <a:lnTo>
                    <a:pt x="1920469" y="0"/>
                  </a:lnTo>
                  <a:lnTo>
                    <a:pt x="1920469" y="76200"/>
                  </a:lnTo>
                  <a:lnTo>
                    <a:pt x="0" y="76200"/>
                  </a:lnTo>
                  <a:close/>
                </a:path>
              </a:pathLst>
            </a:custGeom>
            <a:solidFill>
              <a:srgbClr val="FFFFFF"/>
            </a:solidFill>
          </p:spPr>
        </p:sp>
        <p:sp>
          <p:nvSpPr>
            <p:cNvPr id="81" name="Freeform 81"/>
            <p:cNvSpPr/>
            <p:nvPr/>
          </p:nvSpPr>
          <p:spPr>
            <a:xfrm>
              <a:off x="1841729"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82" name="Group 82"/>
          <p:cNvGrpSpPr/>
          <p:nvPr/>
        </p:nvGrpSpPr>
        <p:grpSpPr>
          <a:xfrm>
            <a:off x="3483198" y="7850025"/>
            <a:ext cx="3839309" cy="1255875"/>
            <a:chOff x="0" y="0"/>
            <a:chExt cx="1897770" cy="335198"/>
          </a:xfrm>
        </p:grpSpPr>
        <p:sp>
          <p:nvSpPr>
            <p:cNvPr id="83" name="Freeform 83"/>
            <p:cNvSpPr/>
            <p:nvPr/>
          </p:nvSpPr>
          <p:spPr>
            <a:xfrm>
              <a:off x="0" y="0"/>
              <a:ext cx="1897770" cy="335198"/>
            </a:xfrm>
            <a:custGeom>
              <a:avLst/>
              <a:gdLst/>
              <a:ahLst/>
              <a:cxnLst/>
              <a:rect l="l" t="t" r="r" b="b"/>
              <a:pathLst>
                <a:path w="1897770" h="335198">
                  <a:moveTo>
                    <a:pt x="0" y="0"/>
                  </a:moveTo>
                  <a:lnTo>
                    <a:pt x="1897770" y="0"/>
                  </a:lnTo>
                  <a:lnTo>
                    <a:pt x="1897770" y="335198"/>
                  </a:lnTo>
                  <a:lnTo>
                    <a:pt x="0" y="335198"/>
                  </a:lnTo>
                  <a:close/>
                </a:path>
              </a:pathLst>
            </a:custGeom>
            <a:solidFill>
              <a:srgbClr val="D9D9D9"/>
            </a:solidFill>
          </p:spPr>
        </p:sp>
      </p:grpSp>
      <p:sp>
        <p:nvSpPr>
          <p:cNvPr id="84" name="TextBox 84"/>
          <p:cNvSpPr txBox="1"/>
          <p:nvPr/>
        </p:nvSpPr>
        <p:spPr>
          <a:xfrm>
            <a:off x="3860072" y="7895582"/>
            <a:ext cx="3193383" cy="1154162"/>
          </a:xfrm>
          <a:prstGeom prst="rect">
            <a:avLst/>
          </a:prstGeom>
        </p:spPr>
        <p:txBody>
          <a:bodyPr wrap="square" lIns="0" tIns="0" rIns="0" bIns="0" rtlCol="0" anchor="t">
            <a:spAutoFit/>
          </a:bodyPr>
          <a:lstStyle/>
          <a:p>
            <a:pPr algn="ctr">
              <a:lnSpc>
                <a:spcPts val="4480"/>
              </a:lnSpc>
            </a:pPr>
            <a:r>
              <a:rPr lang="en-US" sz="2400" dirty="0">
                <a:solidFill>
                  <a:srgbClr val="343736"/>
                </a:solidFill>
                <a:latin typeface="Oswald"/>
              </a:rPr>
              <a:t>International airport </a:t>
            </a:r>
            <a:endParaRPr lang="ru-RU" sz="2400" dirty="0" smtClean="0">
              <a:solidFill>
                <a:srgbClr val="343736"/>
              </a:solidFill>
              <a:latin typeface="Oswald"/>
            </a:endParaRPr>
          </a:p>
          <a:p>
            <a:pPr algn="ctr">
              <a:lnSpc>
                <a:spcPts val="4480"/>
              </a:lnSpc>
            </a:pPr>
            <a:r>
              <a:rPr lang="en-US" sz="2400" dirty="0" err="1" smtClean="0">
                <a:solidFill>
                  <a:srgbClr val="343736"/>
                </a:solidFill>
                <a:latin typeface="Oswald"/>
              </a:rPr>
              <a:t>Elizovo</a:t>
            </a:r>
            <a:r>
              <a:rPr lang="en-US" sz="2400" dirty="0" smtClean="0">
                <a:solidFill>
                  <a:srgbClr val="343736"/>
                </a:solidFill>
                <a:latin typeface="Oswald"/>
              </a:rPr>
              <a:t> </a:t>
            </a:r>
            <a:r>
              <a:rPr lang="en-US" sz="2400" dirty="0">
                <a:solidFill>
                  <a:srgbClr val="343736"/>
                </a:solidFill>
                <a:latin typeface="Oswald"/>
              </a:rPr>
              <a:t>city</a:t>
            </a:r>
            <a:endParaRPr lang="en-US" sz="2400" dirty="0">
              <a:solidFill>
                <a:srgbClr val="343736"/>
              </a:solidFill>
              <a:latin typeface="Oswald"/>
            </a:endParaRPr>
          </a:p>
        </p:txBody>
      </p:sp>
      <p:grpSp>
        <p:nvGrpSpPr>
          <p:cNvPr id="96" name="Group 96"/>
          <p:cNvGrpSpPr/>
          <p:nvPr/>
        </p:nvGrpSpPr>
        <p:grpSpPr>
          <a:xfrm>
            <a:off x="8077200" y="8712025"/>
            <a:ext cx="3839309" cy="546275"/>
            <a:chOff x="0" y="0"/>
            <a:chExt cx="1897770" cy="514110"/>
          </a:xfrm>
        </p:grpSpPr>
        <p:sp>
          <p:nvSpPr>
            <p:cNvPr id="97" name="Freeform 97"/>
            <p:cNvSpPr/>
            <p:nvPr/>
          </p:nvSpPr>
          <p:spPr>
            <a:xfrm>
              <a:off x="0" y="0"/>
              <a:ext cx="1897770" cy="514110"/>
            </a:xfrm>
            <a:custGeom>
              <a:avLst/>
              <a:gdLst/>
              <a:ahLst/>
              <a:cxnLst/>
              <a:rect l="l" t="t" r="r" b="b"/>
              <a:pathLst>
                <a:path w="1897770" h="514110">
                  <a:moveTo>
                    <a:pt x="0" y="0"/>
                  </a:moveTo>
                  <a:lnTo>
                    <a:pt x="1897770" y="0"/>
                  </a:lnTo>
                  <a:lnTo>
                    <a:pt x="1897770" y="514110"/>
                  </a:lnTo>
                  <a:lnTo>
                    <a:pt x="0" y="514110"/>
                  </a:lnTo>
                  <a:close/>
                </a:path>
              </a:pathLst>
            </a:custGeom>
            <a:solidFill>
              <a:srgbClr val="D9D9D9"/>
            </a:solidFill>
          </p:spPr>
        </p:sp>
      </p:grpSp>
      <p:grpSp>
        <p:nvGrpSpPr>
          <p:cNvPr id="98" name="Group 98"/>
          <p:cNvGrpSpPr/>
          <p:nvPr/>
        </p:nvGrpSpPr>
        <p:grpSpPr>
          <a:xfrm>
            <a:off x="8097614" y="7676268"/>
            <a:ext cx="3839309" cy="667632"/>
            <a:chOff x="0" y="0"/>
            <a:chExt cx="1897770" cy="514110"/>
          </a:xfrm>
        </p:grpSpPr>
        <p:sp>
          <p:nvSpPr>
            <p:cNvPr id="99" name="Freeform 99"/>
            <p:cNvSpPr/>
            <p:nvPr/>
          </p:nvSpPr>
          <p:spPr>
            <a:xfrm>
              <a:off x="0" y="0"/>
              <a:ext cx="1897770" cy="514110"/>
            </a:xfrm>
            <a:custGeom>
              <a:avLst/>
              <a:gdLst/>
              <a:ahLst/>
              <a:cxnLst/>
              <a:rect l="l" t="t" r="r" b="b"/>
              <a:pathLst>
                <a:path w="1897770" h="514110">
                  <a:moveTo>
                    <a:pt x="0" y="0"/>
                  </a:moveTo>
                  <a:lnTo>
                    <a:pt x="1897770" y="0"/>
                  </a:lnTo>
                  <a:lnTo>
                    <a:pt x="1897770" y="514110"/>
                  </a:lnTo>
                  <a:lnTo>
                    <a:pt x="0" y="514110"/>
                  </a:lnTo>
                  <a:close/>
                </a:path>
              </a:pathLst>
            </a:custGeom>
            <a:solidFill>
              <a:srgbClr val="D9D9D9"/>
            </a:solidFill>
          </p:spPr>
        </p:sp>
      </p:grpSp>
      <p:sp>
        <p:nvSpPr>
          <p:cNvPr id="103" name="TextBox 103"/>
          <p:cNvSpPr txBox="1"/>
          <p:nvPr/>
        </p:nvSpPr>
        <p:spPr>
          <a:xfrm>
            <a:off x="8577261" y="8724900"/>
            <a:ext cx="3029549" cy="394275"/>
          </a:xfrm>
          <a:prstGeom prst="rect">
            <a:avLst/>
          </a:prstGeom>
        </p:spPr>
        <p:txBody>
          <a:bodyPr wrap="square" lIns="0" tIns="0" rIns="0" bIns="0" rtlCol="0" anchor="t">
            <a:spAutoFit/>
          </a:bodyPr>
          <a:lstStyle/>
          <a:p>
            <a:pPr algn="ctr">
              <a:lnSpc>
                <a:spcPts val="3584"/>
              </a:lnSpc>
            </a:pPr>
            <a:r>
              <a:rPr lang="en-US" sz="1600" dirty="0">
                <a:solidFill>
                  <a:srgbClr val="150599"/>
                </a:solidFill>
                <a:latin typeface="Oswald"/>
              </a:rPr>
              <a:t>TAXI</a:t>
            </a:r>
            <a:endParaRPr lang="en-US" sz="1600" dirty="0">
              <a:solidFill>
                <a:srgbClr val="150599"/>
              </a:solidFill>
              <a:latin typeface="Oswald"/>
            </a:endParaRPr>
          </a:p>
        </p:txBody>
      </p:sp>
      <p:sp>
        <p:nvSpPr>
          <p:cNvPr id="104" name="TextBox 104"/>
          <p:cNvSpPr txBox="1"/>
          <p:nvPr/>
        </p:nvSpPr>
        <p:spPr>
          <a:xfrm>
            <a:off x="8577261" y="7710663"/>
            <a:ext cx="2852739" cy="480837"/>
          </a:xfrm>
          <a:prstGeom prst="rect">
            <a:avLst/>
          </a:prstGeom>
        </p:spPr>
        <p:txBody>
          <a:bodyPr wrap="square" lIns="0" tIns="0" rIns="0" bIns="0" rtlCol="0" anchor="t">
            <a:spAutoFit/>
          </a:bodyPr>
          <a:lstStyle/>
          <a:p>
            <a:pPr algn="ctr">
              <a:lnSpc>
                <a:spcPts val="4480"/>
              </a:lnSpc>
            </a:pPr>
            <a:r>
              <a:rPr lang="en-US" sz="1600" dirty="0">
                <a:solidFill>
                  <a:srgbClr val="150599"/>
                </a:solidFill>
                <a:latin typeface="Oswald"/>
              </a:rPr>
              <a:t>PUBLIC TRANSPORT</a:t>
            </a:r>
            <a:endParaRPr lang="en-US" sz="1600" dirty="0">
              <a:solidFill>
                <a:srgbClr val="150599"/>
              </a:solidFill>
              <a:latin typeface="Oswald"/>
            </a:endParaRPr>
          </a:p>
        </p:txBody>
      </p:sp>
      <p:sp>
        <p:nvSpPr>
          <p:cNvPr id="106" name="TextBox 106"/>
          <p:cNvSpPr txBox="1"/>
          <p:nvPr/>
        </p:nvSpPr>
        <p:spPr>
          <a:xfrm>
            <a:off x="12755576" y="7581900"/>
            <a:ext cx="5395516" cy="538609"/>
          </a:xfrm>
          <a:prstGeom prst="rect">
            <a:avLst/>
          </a:prstGeom>
        </p:spPr>
        <p:txBody>
          <a:bodyPr lIns="0" tIns="0" rIns="0" bIns="0" rtlCol="0" anchor="t">
            <a:spAutoFit/>
          </a:bodyPr>
          <a:lstStyle/>
          <a:p>
            <a:pPr>
              <a:lnSpc>
                <a:spcPts val="2100"/>
              </a:lnSpc>
            </a:pPr>
            <a:r>
              <a:rPr lang="en-US" sz="1400" dirty="0">
                <a:solidFill>
                  <a:srgbClr val="CD0808"/>
                </a:solidFill>
                <a:latin typeface="Oswald"/>
              </a:rPr>
              <a:t>USE A TAXI IN RUSSIA THROUGH APPS AVAILABLE FOR YOUR MOBILE PHONES :</a:t>
            </a:r>
            <a:r>
              <a:rPr lang="ru-RU" sz="1400" dirty="0" smtClean="0">
                <a:solidFill>
                  <a:srgbClr val="CD0808"/>
                </a:solidFill>
                <a:latin typeface="Oswald"/>
              </a:rPr>
              <a:t> </a:t>
            </a:r>
            <a:r>
              <a:rPr lang="en-US" sz="1400" b="1" dirty="0" smtClean="0">
                <a:solidFill>
                  <a:srgbClr val="CD0808"/>
                </a:solidFill>
                <a:latin typeface="Oswald"/>
              </a:rPr>
              <a:t>YANDEX.TAXI</a:t>
            </a:r>
            <a:r>
              <a:rPr lang="en-US" sz="1400" b="1" dirty="0">
                <a:solidFill>
                  <a:srgbClr val="CD0808"/>
                </a:solidFill>
                <a:latin typeface="Oswald"/>
              </a:rPr>
              <a:t>, </a:t>
            </a:r>
          </a:p>
        </p:txBody>
      </p:sp>
      <p:grpSp>
        <p:nvGrpSpPr>
          <p:cNvPr id="110" name="Group 110"/>
          <p:cNvGrpSpPr/>
          <p:nvPr/>
        </p:nvGrpSpPr>
        <p:grpSpPr>
          <a:xfrm>
            <a:off x="11983884" y="8778142"/>
            <a:ext cx="661834" cy="327758"/>
            <a:chOff x="0" y="0"/>
            <a:chExt cx="1025792" cy="508000"/>
          </a:xfrm>
        </p:grpSpPr>
        <p:sp>
          <p:nvSpPr>
            <p:cNvPr id="111" name="Freeform 111"/>
            <p:cNvSpPr/>
            <p:nvPr/>
          </p:nvSpPr>
          <p:spPr>
            <a:xfrm>
              <a:off x="0" y="215900"/>
              <a:ext cx="729882" cy="76200"/>
            </a:xfrm>
            <a:custGeom>
              <a:avLst/>
              <a:gdLst/>
              <a:ahLst/>
              <a:cxnLst/>
              <a:rect l="l" t="t" r="r" b="b"/>
              <a:pathLst>
                <a:path w="729882" h="76200">
                  <a:moveTo>
                    <a:pt x="0" y="0"/>
                  </a:moveTo>
                  <a:lnTo>
                    <a:pt x="729882" y="0"/>
                  </a:lnTo>
                  <a:lnTo>
                    <a:pt x="729882" y="76200"/>
                  </a:lnTo>
                  <a:lnTo>
                    <a:pt x="0" y="76200"/>
                  </a:lnTo>
                  <a:close/>
                </a:path>
              </a:pathLst>
            </a:custGeom>
            <a:solidFill>
              <a:srgbClr val="FFFFFF"/>
            </a:solidFill>
          </p:spPr>
        </p:sp>
        <p:sp>
          <p:nvSpPr>
            <p:cNvPr id="112" name="Freeform 112"/>
            <p:cNvSpPr/>
            <p:nvPr/>
          </p:nvSpPr>
          <p:spPr>
            <a:xfrm>
              <a:off x="651142"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113" name="Group 113"/>
          <p:cNvGrpSpPr/>
          <p:nvPr/>
        </p:nvGrpSpPr>
        <p:grpSpPr>
          <a:xfrm>
            <a:off x="11983884" y="7747436"/>
            <a:ext cx="661834" cy="327758"/>
            <a:chOff x="0" y="0"/>
            <a:chExt cx="1025792" cy="508000"/>
          </a:xfrm>
        </p:grpSpPr>
        <p:sp>
          <p:nvSpPr>
            <p:cNvPr id="114" name="Freeform 114"/>
            <p:cNvSpPr/>
            <p:nvPr/>
          </p:nvSpPr>
          <p:spPr>
            <a:xfrm>
              <a:off x="0" y="215900"/>
              <a:ext cx="729882" cy="76200"/>
            </a:xfrm>
            <a:custGeom>
              <a:avLst/>
              <a:gdLst/>
              <a:ahLst/>
              <a:cxnLst/>
              <a:rect l="l" t="t" r="r" b="b"/>
              <a:pathLst>
                <a:path w="729882" h="76200">
                  <a:moveTo>
                    <a:pt x="0" y="0"/>
                  </a:moveTo>
                  <a:lnTo>
                    <a:pt x="729882" y="0"/>
                  </a:lnTo>
                  <a:lnTo>
                    <a:pt x="729882" y="76200"/>
                  </a:lnTo>
                  <a:lnTo>
                    <a:pt x="0" y="76200"/>
                  </a:lnTo>
                  <a:close/>
                </a:path>
              </a:pathLst>
            </a:custGeom>
            <a:solidFill>
              <a:srgbClr val="FFFFFF"/>
            </a:solidFill>
          </p:spPr>
        </p:sp>
        <p:sp>
          <p:nvSpPr>
            <p:cNvPr id="115" name="Freeform 115"/>
            <p:cNvSpPr/>
            <p:nvPr/>
          </p:nvSpPr>
          <p:spPr>
            <a:xfrm>
              <a:off x="651142"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119" name="Group 119"/>
          <p:cNvGrpSpPr/>
          <p:nvPr/>
        </p:nvGrpSpPr>
        <p:grpSpPr>
          <a:xfrm>
            <a:off x="12645718" y="8496300"/>
            <a:ext cx="5500851" cy="994220"/>
            <a:chOff x="0" y="78806"/>
            <a:chExt cx="2604000" cy="514110"/>
          </a:xfrm>
        </p:grpSpPr>
        <p:sp>
          <p:nvSpPr>
            <p:cNvPr id="120" name="Freeform 120"/>
            <p:cNvSpPr/>
            <p:nvPr/>
          </p:nvSpPr>
          <p:spPr>
            <a:xfrm>
              <a:off x="0" y="78806"/>
              <a:ext cx="2604000" cy="514110"/>
            </a:xfrm>
            <a:custGeom>
              <a:avLst/>
              <a:gdLst/>
              <a:ahLst/>
              <a:cxnLst/>
              <a:rect l="l" t="t" r="r" b="b"/>
              <a:pathLst>
                <a:path w="2604000" h="514110">
                  <a:moveTo>
                    <a:pt x="0" y="0"/>
                  </a:moveTo>
                  <a:lnTo>
                    <a:pt x="2604000" y="0"/>
                  </a:lnTo>
                  <a:lnTo>
                    <a:pt x="2604000" y="514110"/>
                  </a:lnTo>
                  <a:lnTo>
                    <a:pt x="0" y="514110"/>
                  </a:lnTo>
                  <a:close/>
                </a:path>
              </a:pathLst>
            </a:custGeom>
            <a:solidFill>
              <a:srgbClr val="D9D9D9"/>
            </a:solidFill>
          </p:spPr>
        </p:sp>
      </p:grpSp>
      <p:sp>
        <p:nvSpPr>
          <p:cNvPr id="124" name="TextBox 124"/>
          <p:cNvSpPr txBox="1"/>
          <p:nvPr/>
        </p:nvSpPr>
        <p:spPr>
          <a:xfrm>
            <a:off x="12730135" y="8667046"/>
            <a:ext cx="5332016" cy="738664"/>
          </a:xfrm>
          <a:prstGeom prst="rect">
            <a:avLst/>
          </a:prstGeom>
        </p:spPr>
        <p:txBody>
          <a:bodyPr lIns="0" tIns="0" rIns="0" bIns="0" rtlCol="0" anchor="t">
            <a:spAutoFit/>
          </a:bodyPr>
          <a:lstStyle/>
          <a:p>
            <a:pPr>
              <a:lnSpc>
                <a:spcPct val="150000"/>
              </a:lnSpc>
            </a:pPr>
            <a:r>
              <a:rPr lang="en-US" sz="1600" dirty="0">
                <a:solidFill>
                  <a:srgbClr val="CD0808"/>
                </a:solidFill>
                <a:latin typeface="Oswald"/>
              </a:rPr>
              <a:t>DEPARTURE FROM THE AIRPORT. ROUTES AND SCHEDULES </a:t>
            </a:r>
            <a:r>
              <a:rPr lang="en-US" sz="1600" b="1" dirty="0" smtClean="0">
                <a:solidFill>
                  <a:srgbClr val="CD0808"/>
                </a:solidFill>
                <a:latin typeface="Oswald"/>
              </a:rPr>
              <a:t>http</a:t>
            </a:r>
            <a:r>
              <a:rPr lang="en-US" sz="1600" b="1" dirty="0">
                <a:solidFill>
                  <a:srgbClr val="CD0808"/>
                </a:solidFill>
                <a:latin typeface="Oswald"/>
              </a:rPr>
              <a:t>://pkc.aero/how-to-get/to/bus/</a:t>
            </a:r>
            <a:endParaRPr lang="en-US" sz="1150" b="1" dirty="0">
              <a:solidFill>
                <a:srgbClr val="CD0808"/>
              </a:solidFill>
              <a:latin typeface="Oswald"/>
            </a:endParaRPr>
          </a:p>
        </p:txBody>
      </p:sp>
      <p:sp>
        <p:nvSpPr>
          <p:cNvPr id="127" name="TextBox 127"/>
          <p:cNvSpPr txBox="1"/>
          <p:nvPr/>
        </p:nvSpPr>
        <p:spPr>
          <a:xfrm>
            <a:off x="17290293" y="208741"/>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13</a:t>
            </a:r>
          </a:p>
        </p:txBody>
      </p:sp>
      <p:grpSp>
        <p:nvGrpSpPr>
          <p:cNvPr id="137" name="Group 55"/>
          <p:cNvGrpSpPr/>
          <p:nvPr/>
        </p:nvGrpSpPr>
        <p:grpSpPr>
          <a:xfrm rot="-2700000">
            <a:off x="7274274" y="7907794"/>
            <a:ext cx="871591" cy="507000"/>
            <a:chOff x="0" y="0"/>
            <a:chExt cx="1769852" cy="508000"/>
          </a:xfrm>
        </p:grpSpPr>
        <p:sp>
          <p:nvSpPr>
            <p:cNvPr id="138" name="Freeform 56"/>
            <p:cNvSpPr/>
            <p:nvPr/>
          </p:nvSpPr>
          <p:spPr>
            <a:xfrm>
              <a:off x="0" y="215900"/>
              <a:ext cx="1473942" cy="76200"/>
            </a:xfrm>
            <a:custGeom>
              <a:avLst/>
              <a:gdLst/>
              <a:ahLst/>
              <a:cxnLst/>
              <a:rect l="l" t="t" r="r" b="b"/>
              <a:pathLst>
                <a:path w="1473942" h="76200">
                  <a:moveTo>
                    <a:pt x="0" y="0"/>
                  </a:moveTo>
                  <a:lnTo>
                    <a:pt x="1473942" y="0"/>
                  </a:lnTo>
                  <a:lnTo>
                    <a:pt x="1473942" y="76200"/>
                  </a:lnTo>
                  <a:lnTo>
                    <a:pt x="0" y="76200"/>
                  </a:lnTo>
                  <a:close/>
                </a:path>
              </a:pathLst>
            </a:custGeom>
            <a:solidFill>
              <a:srgbClr val="FFFFFF"/>
            </a:solidFill>
          </p:spPr>
        </p:sp>
        <p:sp>
          <p:nvSpPr>
            <p:cNvPr id="139" name="Freeform 57"/>
            <p:cNvSpPr/>
            <p:nvPr/>
          </p:nvSpPr>
          <p:spPr>
            <a:xfrm>
              <a:off x="1395202"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spTree>
    <p:extLst>
      <p:ext uri="{BB962C8B-B14F-4D97-AF65-F5344CB8AC3E}">
        <p14:creationId xmlns:p14="http://schemas.microsoft.com/office/powerpoint/2010/main" val="2774158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43736"/>
        </a:solidFill>
        <a:effectLst/>
      </p:bgPr>
    </p:bg>
    <p:spTree>
      <p:nvGrpSpPr>
        <p:cNvPr id="1" name=""/>
        <p:cNvGrpSpPr/>
        <p:nvPr/>
      </p:nvGrpSpPr>
      <p:grpSpPr>
        <a:xfrm>
          <a:off x="0" y="0"/>
          <a:ext cx="0" cy="0"/>
          <a:chOff x="0" y="0"/>
          <a:chExt cx="0" cy="0"/>
        </a:xfrm>
      </p:grpSpPr>
      <p:sp>
        <p:nvSpPr>
          <p:cNvPr id="2" name="AutoShape 2"/>
          <p:cNvSpPr/>
          <p:nvPr/>
        </p:nvSpPr>
        <p:spPr>
          <a:xfrm>
            <a:off x="0" y="3629025"/>
            <a:ext cx="5941764" cy="6657975"/>
          </a:xfrm>
          <a:prstGeom prst="rect">
            <a:avLst/>
          </a:prstGeom>
          <a:solidFill>
            <a:srgbClr val="A6A6A6"/>
          </a:solidFill>
        </p:spPr>
      </p:sp>
      <p:sp>
        <p:nvSpPr>
          <p:cNvPr id="3" name="TextBox 3"/>
          <p:cNvSpPr txBox="1"/>
          <p:nvPr/>
        </p:nvSpPr>
        <p:spPr>
          <a:xfrm>
            <a:off x="271371" y="3874165"/>
            <a:ext cx="5290922" cy="1500411"/>
          </a:xfrm>
          <a:prstGeom prst="rect">
            <a:avLst/>
          </a:prstGeom>
        </p:spPr>
        <p:txBody>
          <a:bodyPr lIns="0" tIns="0" rIns="0" bIns="0" rtlCol="0" anchor="t">
            <a:spAutoFit/>
          </a:bodyPr>
          <a:lstStyle/>
          <a:p>
            <a:pPr algn="ctr">
              <a:lnSpc>
                <a:spcPts val="3920"/>
              </a:lnSpc>
            </a:pPr>
            <a:r>
              <a:rPr lang="en-US" sz="2800" spc="131" dirty="0">
                <a:solidFill>
                  <a:srgbClr val="252827"/>
                </a:solidFill>
                <a:latin typeface="Oswald"/>
              </a:rPr>
              <a:t>PUBLIC TRANSPORT </a:t>
            </a:r>
            <a:endParaRPr lang="en-US" sz="2800" spc="131" dirty="0" smtClean="0">
              <a:solidFill>
                <a:srgbClr val="252827"/>
              </a:solidFill>
              <a:latin typeface="Oswald"/>
            </a:endParaRPr>
          </a:p>
          <a:p>
            <a:pPr algn="ctr">
              <a:lnSpc>
                <a:spcPts val="3920"/>
              </a:lnSpc>
            </a:pPr>
            <a:r>
              <a:rPr lang="en-US" sz="2800" spc="131" dirty="0" smtClean="0">
                <a:solidFill>
                  <a:srgbClr val="252827"/>
                </a:solidFill>
                <a:latin typeface="Oswald"/>
              </a:rPr>
              <a:t>THE </a:t>
            </a:r>
            <a:r>
              <a:rPr lang="en-US" sz="2800" spc="131" dirty="0">
                <a:solidFill>
                  <a:srgbClr val="252827"/>
                </a:solidFill>
                <a:latin typeface="Oswald"/>
              </a:rPr>
              <a:t>CAR RENTAL </a:t>
            </a:r>
            <a:endParaRPr lang="en-US" sz="2800" spc="131" dirty="0" smtClean="0">
              <a:solidFill>
                <a:srgbClr val="252827"/>
              </a:solidFill>
              <a:latin typeface="Oswald"/>
            </a:endParaRPr>
          </a:p>
          <a:p>
            <a:pPr algn="ctr">
              <a:lnSpc>
                <a:spcPts val="3920"/>
              </a:lnSpc>
            </a:pPr>
            <a:r>
              <a:rPr lang="en-US" sz="2800" spc="131" dirty="0" smtClean="0">
                <a:solidFill>
                  <a:srgbClr val="252827"/>
                </a:solidFill>
                <a:latin typeface="Oswald"/>
              </a:rPr>
              <a:t>(</a:t>
            </a:r>
            <a:r>
              <a:rPr lang="en-US" sz="2800" spc="131" dirty="0">
                <a:solidFill>
                  <a:srgbClr val="252827"/>
                </a:solidFill>
                <a:latin typeface="Oswald"/>
              </a:rPr>
              <a:t>CAR SHARING)</a:t>
            </a:r>
            <a:endParaRPr lang="en-US" sz="2800" b="0" i="0" spc="131" dirty="0">
              <a:solidFill>
                <a:srgbClr val="252827"/>
              </a:solidFill>
              <a:latin typeface="Oswald"/>
            </a:endParaRPr>
          </a:p>
        </p:txBody>
      </p:sp>
      <p:sp>
        <p:nvSpPr>
          <p:cNvPr id="4" name="TextBox 4"/>
          <p:cNvSpPr txBox="1"/>
          <p:nvPr/>
        </p:nvSpPr>
        <p:spPr>
          <a:xfrm>
            <a:off x="520271" y="5829300"/>
            <a:ext cx="5042022" cy="1231106"/>
          </a:xfrm>
          <a:prstGeom prst="rect">
            <a:avLst/>
          </a:prstGeom>
        </p:spPr>
        <p:txBody>
          <a:bodyPr lIns="0" tIns="0" rIns="0" bIns="0" rtlCol="0" anchor="t">
            <a:spAutoFit/>
          </a:bodyPr>
          <a:lstStyle/>
          <a:p>
            <a:pPr>
              <a:lnSpc>
                <a:spcPts val="4760"/>
              </a:lnSpc>
            </a:pPr>
            <a:r>
              <a:rPr lang="ru-RU" sz="2800" i="0" spc="112" dirty="0" smtClean="0">
                <a:solidFill>
                  <a:srgbClr val="FFFFFF"/>
                </a:solidFill>
                <a:latin typeface="Oswald"/>
              </a:rPr>
              <a:t>1.</a:t>
            </a:r>
            <a:r>
              <a:rPr lang="en-US" sz="2800" i="0" spc="112" dirty="0" smtClean="0">
                <a:solidFill>
                  <a:srgbClr val="FFFFFF"/>
                </a:solidFill>
                <a:latin typeface="Oswald"/>
              </a:rPr>
              <a:t> </a:t>
            </a:r>
            <a:r>
              <a:rPr lang="en-US" sz="2800" spc="112" dirty="0" smtClean="0">
                <a:solidFill>
                  <a:srgbClr val="FFFFFF"/>
                </a:solidFill>
                <a:latin typeface="Oswald"/>
              </a:rPr>
              <a:t>Bus</a:t>
            </a:r>
            <a:r>
              <a:rPr lang="en-US" sz="2800" i="0" spc="112" dirty="0" smtClean="0">
                <a:solidFill>
                  <a:srgbClr val="FFFFFF"/>
                </a:solidFill>
                <a:latin typeface="Oswald"/>
              </a:rPr>
              <a:t>:</a:t>
            </a:r>
            <a:endParaRPr lang="en-US" sz="2800" i="0" spc="112" dirty="0">
              <a:solidFill>
                <a:srgbClr val="FFFFFF"/>
              </a:solidFill>
              <a:latin typeface="Oswald"/>
            </a:endParaRPr>
          </a:p>
          <a:p>
            <a:pPr>
              <a:lnSpc>
                <a:spcPts val="4760"/>
              </a:lnSpc>
            </a:pPr>
            <a:r>
              <a:rPr lang="en-US" sz="2800" i="0" spc="112" dirty="0">
                <a:solidFill>
                  <a:srgbClr val="FFFFFF"/>
                </a:solidFill>
                <a:latin typeface="Oswald"/>
              </a:rPr>
              <a:t>    </a:t>
            </a:r>
            <a:r>
              <a:rPr lang="en-US" sz="2800" i="0" spc="112" dirty="0" err="1" smtClean="0">
                <a:solidFill>
                  <a:srgbClr val="CD0808"/>
                </a:solidFill>
                <a:latin typeface="Oswald"/>
              </a:rPr>
              <a:t>Yandex</a:t>
            </a:r>
            <a:r>
              <a:rPr lang="en-US" sz="2800" i="0" spc="112" dirty="0" smtClean="0">
                <a:solidFill>
                  <a:srgbClr val="CD0808"/>
                </a:solidFill>
                <a:latin typeface="Oswald"/>
              </a:rPr>
              <a:t>.</a:t>
            </a:r>
            <a:r>
              <a:rPr lang="ru-RU" sz="2800" i="0" spc="112" dirty="0" smtClean="0">
                <a:solidFill>
                  <a:srgbClr val="CD0808"/>
                </a:solidFill>
                <a:latin typeface="Oswald"/>
              </a:rPr>
              <a:t> </a:t>
            </a:r>
            <a:endParaRPr lang="en-US" sz="2800" i="0" spc="112" dirty="0">
              <a:solidFill>
                <a:srgbClr val="CD0808"/>
              </a:solidFill>
              <a:latin typeface="Oswald"/>
            </a:endParaRPr>
          </a:p>
        </p:txBody>
      </p:sp>
      <p:sp>
        <p:nvSpPr>
          <p:cNvPr id="5" name="AutoShape 5"/>
          <p:cNvSpPr/>
          <p:nvPr/>
        </p:nvSpPr>
        <p:spPr>
          <a:xfrm>
            <a:off x="5923292" y="3629025"/>
            <a:ext cx="6381151" cy="6657975"/>
          </a:xfrm>
          <a:prstGeom prst="rect">
            <a:avLst/>
          </a:prstGeom>
          <a:solidFill>
            <a:srgbClr val="D9D9D9"/>
          </a:solidFill>
        </p:spPr>
      </p:sp>
      <p:sp>
        <p:nvSpPr>
          <p:cNvPr id="6" name="TextBox 6"/>
          <p:cNvSpPr txBox="1"/>
          <p:nvPr/>
        </p:nvSpPr>
        <p:spPr>
          <a:xfrm>
            <a:off x="6218268" y="3826540"/>
            <a:ext cx="5632572" cy="515032"/>
          </a:xfrm>
          <a:prstGeom prst="rect">
            <a:avLst/>
          </a:prstGeom>
        </p:spPr>
        <p:txBody>
          <a:bodyPr lIns="0" tIns="0" rIns="0" bIns="0" rtlCol="0" anchor="t">
            <a:spAutoFit/>
          </a:bodyPr>
          <a:lstStyle/>
          <a:p>
            <a:pPr algn="ctr">
              <a:lnSpc>
                <a:spcPts val="4480"/>
              </a:lnSpc>
            </a:pPr>
            <a:r>
              <a:rPr lang="en-US" sz="2800" spc="338" dirty="0">
                <a:solidFill>
                  <a:srgbClr val="252827"/>
                </a:solidFill>
                <a:latin typeface="Oswald"/>
              </a:rPr>
              <a:t>MAP OF CITIES OF RUSSIA</a:t>
            </a:r>
            <a:endParaRPr lang="en-US" sz="2800" b="0" i="0" spc="338" dirty="0">
              <a:solidFill>
                <a:srgbClr val="252827"/>
              </a:solidFill>
              <a:latin typeface="Oswald"/>
            </a:endParaRPr>
          </a:p>
        </p:txBody>
      </p:sp>
      <p:sp>
        <p:nvSpPr>
          <p:cNvPr id="7" name="AutoShape 7"/>
          <p:cNvSpPr/>
          <p:nvPr/>
        </p:nvSpPr>
        <p:spPr>
          <a:xfrm>
            <a:off x="12193830" y="3629025"/>
            <a:ext cx="6094170" cy="6657975"/>
          </a:xfrm>
          <a:prstGeom prst="rect">
            <a:avLst/>
          </a:prstGeom>
          <a:solidFill>
            <a:srgbClr val="A6A6A6"/>
          </a:solidFill>
        </p:spPr>
      </p:sp>
      <p:sp>
        <p:nvSpPr>
          <p:cNvPr id="8" name="TextBox 8"/>
          <p:cNvSpPr txBox="1"/>
          <p:nvPr/>
        </p:nvSpPr>
        <p:spPr>
          <a:xfrm>
            <a:off x="12459043" y="3826540"/>
            <a:ext cx="5746872" cy="516808"/>
          </a:xfrm>
          <a:prstGeom prst="rect">
            <a:avLst/>
          </a:prstGeom>
        </p:spPr>
        <p:txBody>
          <a:bodyPr lIns="0" tIns="0" rIns="0" bIns="0" rtlCol="0" anchor="t">
            <a:spAutoFit/>
          </a:bodyPr>
          <a:lstStyle/>
          <a:p>
            <a:pPr algn="ctr">
              <a:lnSpc>
                <a:spcPts val="4480"/>
              </a:lnSpc>
            </a:pPr>
            <a:r>
              <a:rPr lang="en-US" sz="2800" spc="313" dirty="0">
                <a:solidFill>
                  <a:srgbClr val="252827"/>
                </a:solidFill>
                <a:latin typeface="Oswald"/>
              </a:rPr>
              <a:t>THE SIGHTS OF RUSSIA</a:t>
            </a:r>
            <a:endParaRPr lang="en-US" sz="2800" b="0" i="0" spc="313" dirty="0">
              <a:solidFill>
                <a:srgbClr val="252827"/>
              </a:solidFill>
              <a:latin typeface="Oswald"/>
            </a:endParaRPr>
          </a:p>
        </p:txBody>
      </p:sp>
      <p:sp>
        <p:nvSpPr>
          <p:cNvPr id="9" name="TextBox 9"/>
          <p:cNvSpPr txBox="1"/>
          <p:nvPr/>
        </p:nvSpPr>
        <p:spPr>
          <a:xfrm>
            <a:off x="1060389" y="208120"/>
            <a:ext cx="16167222" cy="2102627"/>
          </a:xfrm>
          <a:prstGeom prst="rect">
            <a:avLst/>
          </a:prstGeom>
        </p:spPr>
        <p:txBody>
          <a:bodyPr lIns="0" tIns="0" rIns="0" bIns="0" rtlCol="0" anchor="t">
            <a:spAutoFit/>
          </a:bodyPr>
          <a:lstStyle/>
          <a:p>
            <a:pPr algn="ctr">
              <a:lnSpc>
                <a:spcPts val="8450"/>
              </a:lnSpc>
            </a:pPr>
            <a:r>
              <a:rPr lang="en-US" sz="6500" b="1" spc="130" dirty="0">
                <a:solidFill>
                  <a:srgbClr val="FFFFFF"/>
                </a:solidFill>
                <a:latin typeface="Oswald"/>
              </a:rPr>
              <a:t>HELPER APPLICATION FOR YOUR SMARTPHONE (FOR IOS AND ANDROID)</a:t>
            </a:r>
            <a:endParaRPr lang="en-US" sz="6500" b="1" i="0" spc="130" dirty="0">
              <a:solidFill>
                <a:srgbClr val="FFFFFF"/>
              </a:solidFill>
              <a:latin typeface="Oswald"/>
            </a:endParaRPr>
          </a:p>
        </p:txBody>
      </p:sp>
      <p:pic>
        <p:nvPicPr>
          <p:cNvPr id="10" name="Picture 10"/>
          <p:cNvPicPr>
            <a:picLocks noChangeAspect="1"/>
          </p:cNvPicPr>
          <p:nvPr/>
        </p:nvPicPr>
        <p:blipFill>
          <a:blip r:embed="rId2" cstate="print"/>
          <a:srcRect l="44801" t="44801" r="44801" b="44801"/>
          <a:stretch>
            <a:fillRect/>
          </a:stretch>
        </p:blipFill>
        <p:spPr>
          <a:xfrm>
            <a:off x="-950770" y="882792"/>
            <a:ext cx="1901541" cy="1901541"/>
          </a:xfrm>
          <a:prstGeom prst="rect">
            <a:avLst/>
          </a:prstGeom>
        </p:spPr>
      </p:pic>
      <p:pic>
        <p:nvPicPr>
          <p:cNvPr id="11" name="Picture 11"/>
          <p:cNvPicPr>
            <a:picLocks noChangeAspect="1"/>
          </p:cNvPicPr>
          <p:nvPr/>
        </p:nvPicPr>
        <p:blipFill>
          <a:blip r:embed="rId3" cstate="print"/>
          <a:srcRect l="44801" t="44801" r="44801" b="44801"/>
          <a:stretch>
            <a:fillRect/>
          </a:stretch>
        </p:blipFill>
        <p:spPr>
          <a:xfrm>
            <a:off x="17337230" y="882792"/>
            <a:ext cx="1901541" cy="1901541"/>
          </a:xfrm>
          <a:prstGeom prst="rect">
            <a:avLst/>
          </a:prstGeom>
        </p:spPr>
      </p:pic>
      <p:sp>
        <p:nvSpPr>
          <p:cNvPr id="12" name="TextBox 12"/>
          <p:cNvSpPr txBox="1"/>
          <p:nvPr/>
        </p:nvSpPr>
        <p:spPr>
          <a:xfrm>
            <a:off x="17290293" y="106843"/>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14</a:t>
            </a:r>
          </a:p>
        </p:txBody>
      </p:sp>
      <p:sp>
        <p:nvSpPr>
          <p:cNvPr id="13" name="TextBox 13"/>
          <p:cNvSpPr txBox="1"/>
          <p:nvPr/>
        </p:nvSpPr>
        <p:spPr>
          <a:xfrm>
            <a:off x="6708714" y="5341792"/>
            <a:ext cx="4870572" cy="3077766"/>
          </a:xfrm>
          <a:prstGeom prst="rect">
            <a:avLst/>
          </a:prstGeom>
        </p:spPr>
        <p:txBody>
          <a:bodyPr lIns="0" tIns="0" rIns="0" bIns="0" rtlCol="0" anchor="t">
            <a:spAutoFit/>
          </a:bodyPr>
          <a:lstStyle/>
          <a:p>
            <a:pPr>
              <a:lnSpc>
                <a:spcPts val="4760"/>
              </a:lnSpc>
            </a:pPr>
            <a:r>
              <a:rPr lang="en-US" sz="2800" i="0" spc="112" dirty="0">
                <a:solidFill>
                  <a:srgbClr val="737373"/>
                </a:solidFill>
                <a:latin typeface="Oswald"/>
              </a:rPr>
              <a:t>1. </a:t>
            </a:r>
            <a:r>
              <a:rPr lang="en-US" sz="2800" spc="112" dirty="0">
                <a:solidFill>
                  <a:srgbClr val="737373"/>
                </a:solidFill>
                <a:latin typeface="Oswald"/>
              </a:rPr>
              <a:t>Map of Russian </a:t>
            </a:r>
            <a:r>
              <a:rPr lang="en-US" sz="2800" spc="112" dirty="0" smtClean="0">
                <a:solidFill>
                  <a:srgbClr val="737373"/>
                </a:solidFill>
                <a:latin typeface="Oswald"/>
              </a:rPr>
              <a:t>cities:</a:t>
            </a:r>
            <a:endParaRPr lang="en-US" sz="2800" i="0" spc="112" dirty="0">
              <a:solidFill>
                <a:srgbClr val="737373"/>
              </a:solidFill>
              <a:latin typeface="Oswald"/>
            </a:endParaRPr>
          </a:p>
          <a:p>
            <a:pPr>
              <a:lnSpc>
                <a:spcPts val="4760"/>
              </a:lnSpc>
            </a:pPr>
            <a:r>
              <a:rPr lang="en-US" sz="2800" i="0" spc="112" dirty="0">
                <a:solidFill>
                  <a:srgbClr val="FFFFFF"/>
                </a:solidFill>
                <a:latin typeface="Oswald"/>
              </a:rPr>
              <a:t>    </a:t>
            </a:r>
            <a:r>
              <a:rPr lang="en-US" sz="2800" i="0" spc="112" dirty="0" err="1">
                <a:solidFill>
                  <a:srgbClr val="CD0808"/>
                </a:solidFill>
                <a:latin typeface="Oswald"/>
              </a:rPr>
              <a:t>Yandex.Maps</a:t>
            </a:r>
            <a:endParaRPr lang="en-US" sz="2800" i="0" spc="112" dirty="0">
              <a:solidFill>
                <a:srgbClr val="CD0808"/>
              </a:solidFill>
              <a:latin typeface="Oswald"/>
            </a:endParaRPr>
          </a:p>
          <a:p>
            <a:pPr>
              <a:lnSpc>
                <a:spcPts val="4760"/>
              </a:lnSpc>
            </a:pPr>
            <a:r>
              <a:rPr lang="en-US" sz="2800" i="0" spc="112" dirty="0">
                <a:solidFill>
                  <a:srgbClr val="CD0808"/>
                </a:solidFill>
                <a:latin typeface="Oswald"/>
              </a:rPr>
              <a:t>    Google maps</a:t>
            </a:r>
          </a:p>
          <a:p>
            <a:pPr>
              <a:lnSpc>
                <a:spcPts val="4760"/>
              </a:lnSpc>
            </a:pPr>
            <a:r>
              <a:rPr lang="en-US" sz="2800" i="0" spc="112" dirty="0">
                <a:solidFill>
                  <a:srgbClr val="737373"/>
                </a:solidFill>
                <a:latin typeface="Oswald"/>
              </a:rPr>
              <a:t>2. Off-line </a:t>
            </a:r>
            <a:r>
              <a:rPr lang="en-US" sz="2800" spc="112" dirty="0" smtClean="0">
                <a:solidFill>
                  <a:srgbClr val="737373"/>
                </a:solidFill>
                <a:latin typeface="Oswald"/>
              </a:rPr>
              <a:t>map </a:t>
            </a:r>
            <a:r>
              <a:rPr lang="en-US" sz="2800" spc="112" dirty="0">
                <a:solidFill>
                  <a:srgbClr val="737373"/>
                </a:solidFill>
                <a:latin typeface="Oswald"/>
              </a:rPr>
              <a:t>of Russian </a:t>
            </a:r>
            <a:r>
              <a:rPr lang="en-US" sz="2800" spc="112" dirty="0" smtClean="0">
                <a:solidFill>
                  <a:srgbClr val="737373"/>
                </a:solidFill>
                <a:latin typeface="Oswald"/>
              </a:rPr>
              <a:t>cities:</a:t>
            </a:r>
            <a:endParaRPr lang="en-US" sz="2800" i="0" spc="112" dirty="0">
              <a:solidFill>
                <a:srgbClr val="737373"/>
              </a:solidFill>
              <a:latin typeface="Oswald"/>
            </a:endParaRPr>
          </a:p>
          <a:p>
            <a:pPr>
              <a:lnSpc>
                <a:spcPts val="4760"/>
              </a:lnSpc>
            </a:pPr>
            <a:r>
              <a:rPr lang="en-US" sz="2800" i="0" spc="112" dirty="0">
                <a:solidFill>
                  <a:srgbClr val="CD0808"/>
                </a:solidFill>
                <a:latin typeface="Oswald"/>
              </a:rPr>
              <a:t>    2GIS</a:t>
            </a:r>
          </a:p>
        </p:txBody>
      </p:sp>
      <p:sp>
        <p:nvSpPr>
          <p:cNvPr id="14" name="TextBox 14"/>
          <p:cNvSpPr txBox="1"/>
          <p:nvPr/>
        </p:nvSpPr>
        <p:spPr>
          <a:xfrm>
            <a:off x="13221042" y="5341792"/>
            <a:ext cx="4533557" cy="3693319"/>
          </a:xfrm>
          <a:prstGeom prst="rect">
            <a:avLst/>
          </a:prstGeom>
        </p:spPr>
        <p:txBody>
          <a:bodyPr wrap="square" lIns="0" tIns="0" rIns="0" bIns="0" rtlCol="0" anchor="t">
            <a:spAutoFit/>
          </a:bodyPr>
          <a:lstStyle/>
          <a:p>
            <a:pPr>
              <a:lnSpc>
                <a:spcPts val="4760"/>
              </a:lnSpc>
            </a:pPr>
            <a:r>
              <a:rPr lang="en-US" sz="2000" i="0" spc="112" dirty="0">
                <a:solidFill>
                  <a:srgbClr val="FFFFFF"/>
                </a:solidFill>
                <a:latin typeface="Oswald"/>
              </a:rPr>
              <a:t>1. </a:t>
            </a:r>
            <a:r>
              <a:rPr lang="fr-FR" sz="2000" spc="112" dirty="0">
                <a:solidFill>
                  <a:srgbClr val="FFFFFF"/>
                </a:solidFill>
                <a:latin typeface="Oswald"/>
              </a:rPr>
              <a:t>Autonomous non-profit organization "Kamchatka tourist information center</a:t>
            </a:r>
            <a:r>
              <a:rPr lang="fr-FR" sz="2000" spc="112" dirty="0" smtClean="0">
                <a:solidFill>
                  <a:srgbClr val="FFFFFF"/>
                </a:solidFill>
                <a:latin typeface="Oswald"/>
              </a:rPr>
              <a:t>»</a:t>
            </a:r>
            <a:r>
              <a:rPr lang="en-US" sz="2000" i="0" spc="112" dirty="0" smtClean="0">
                <a:solidFill>
                  <a:srgbClr val="FFFFFF"/>
                </a:solidFill>
                <a:latin typeface="Oswald"/>
              </a:rPr>
              <a:t>:</a:t>
            </a:r>
            <a:endParaRPr lang="en-US" sz="2000" i="0" spc="112" dirty="0">
              <a:solidFill>
                <a:srgbClr val="FFFFFF"/>
              </a:solidFill>
              <a:latin typeface="Oswald"/>
            </a:endParaRPr>
          </a:p>
          <a:p>
            <a:pPr>
              <a:lnSpc>
                <a:spcPts val="4760"/>
              </a:lnSpc>
            </a:pPr>
            <a:r>
              <a:rPr lang="en-US" sz="2000" i="0" spc="112" dirty="0">
                <a:solidFill>
                  <a:srgbClr val="FFFFFF"/>
                </a:solidFill>
                <a:latin typeface="Oswald"/>
              </a:rPr>
              <a:t>  </a:t>
            </a:r>
            <a:r>
              <a:rPr lang="en-US" sz="2000" i="0" spc="112" dirty="0">
                <a:solidFill>
                  <a:srgbClr val="CD0808"/>
                </a:solidFill>
                <a:latin typeface="Oswald"/>
              </a:rPr>
              <a:t>  </a:t>
            </a:r>
            <a:r>
              <a:rPr lang="en-US" sz="2000" spc="112" dirty="0">
                <a:solidFill>
                  <a:srgbClr val="CD0808"/>
                </a:solidFill>
                <a:latin typeface="Oswald"/>
              </a:rPr>
              <a:t>www.visitkamchatka.ru </a:t>
            </a:r>
            <a:endParaRPr lang="ru-RU" sz="2000" spc="112" dirty="0" smtClean="0">
              <a:solidFill>
                <a:srgbClr val="CD0808"/>
              </a:solidFill>
              <a:latin typeface="Oswald"/>
            </a:endParaRPr>
          </a:p>
          <a:p>
            <a:pPr>
              <a:lnSpc>
                <a:spcPts val="4760"/>
              </a:lnSpc>
            </a:pPr>
            <a:r>
              <a:rPr lang="en-US" sz="2000" i="0" spc="112" dirty="0" smtClean="0">
                <a:solidFill>
                  <a:srgbClr val="FFFFFF"/>
                </a:solidFill>
                <a:latin typeface="Oswald"/>
              </a:rPr>
              <a:t>2</a:t>
            </a:r>
            <a:r>
              <a:rPr lang="en-US" sz="2000" i="0" spc="112" dirty="0">
                <a:solidFill>
                  <a:srgbClr val="FFFFFF"/>
                </a:solidFill>
                <a:latin typeface="Oswald"/>
              </a:rPr>
              <a:t>. </a:t>
            </a:r>
            <a:r>
              <a:rPr lang="en-US" sz="2000" spc="112" dirty="0">
                <a:solidFill>
                  <a:srgbClr val="FFFFFF"/>
                </a:solidFill>
                <a:latin typeface="Oswald"/>
              </a:rPr>
              <a:t>Restaurant </a:t>
            </a:r>
            <a:r>
              <a:rPr lang="en-US" sz="2000" spc="112" dirty="0" smtClean="0">
                <a:solidFill>
                  <a:srgbClr val="FFFFFF"/>
                </a:solidFill>
                <a:latin typeface="Oswald"/>
              </a:rPr>
              <a:t>guides:</a:t>
            </a:r>
            <a:endParaRPr lang="en-US" sz="2000" i="0" spc="112" dirty="0">
              <a:solidFill>
                <a:srgbClr val="FFFFFF"/>
              </a:solidFill>
              <a:latin typeface="Oswald"/>
            </a:endParaRPr>
          </a:p>
          <a:p>
            <a:pPr>
              <a:lnSpc>
                <a:spcPts val="4760"/>
              </a:lnSpc>
            </a:pPr>
            <a:r>
              <a:rPr lang="en-US" sz="2000" i="0" spc="112" dirty="0">
                <a:solidFill>
                  <a:srgbClr val="FFFFFF"/>
                </a:solidFill>
                <a:latin typeface="Oswald"/>
              </a:rPr>
              <a:t>    </a:t>
            </a:r>
            <a:r>
              <a:rPr lang="en-US" sz="2000" i="0" spc="112" dirty="0" err="1">
                <a:solidFill>
                  <a:srgbClr val="CD0808"/>
                </a:solidFill>
                <a:latin typeface="Oswald"/>
              </a:rPr>
              <a:t>TripAdvisor</a:t>
            </a:r>
            <a:endParaRPr lang="en-US" sz="2000" i="0" spc="112" dirty="0">
              <a:solidFill>
                <a:srgbClr val="CD0808"/>
              </a:solidFill>
              <a:latin typeface="Oswald"/>
            </a:endParaRPr>
          </a:p>
          <a:p>
            <a:pPr>
              <a:lnSpc>
                <a:spcPts val="4760"/>
              </a:lnSpc>
            </a:pPr>
            <a:endParaRPr lang="en-US" sz="2800" i="0" spc="112" dirty="0">
              <a:solidFill>
                <a:srgbClr val="CD0808"/>
              </a:solidFill>
              <a:latin typeface="Oswa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sp>
        <p:nvSpPr>
          <p:cNvPr id="3" name="TextBox 3"/>
          <p:cNvSpPr txBox="1"/>
          <p:nvPr/>
        </p:nvSpPr>
        <p:spPr>
          <a:xfrm>
            <a:off x="6089529" y="395339"/>
            <a:ext cx="7093072" cy="1168269"/>
          </a:xfrm>
          <a:prstGeom prst="rect">
            <a:avLst/>
          </a:prstGeom>
        </p:spPr>
        <p:txBody>
          <a:bodyPr wrap="square" lIns="0" tIns="0" rIns="0" bIns="0" rtlCol="0" anchor="t">
            <a:spAutoFit/>
          </a:bodyPr>
          <a:lstStyle/>
          <a:p>
            <a:pPr>
              <a:lnSpc>
                <a:spcPts val="9920"/>
              </a:lnSpc>
            </a:pPr>
            <a:r>
              <a:rPr lang="en-US" sz="7200" b="1" spc="1288" dirty="0">
                <a:solidFill>
                  <a:srgbClr val="CD0808"/>
                </a:solidFill>
                <a:latin typeface="Oswald"/>
              </a:rPr>
              <a:t>RESIDENCE</a:t>
            </a:r>
            <a:endParaRPr lang="en-US" sz="7200" b="1" i="0" spc="1288" dirty="0">
              <a:solidFill>
                <a:srgbClr val="CD0808"/>
              </a:solidFill>
              <a:latin typeface="Oswald"/>
            </a:endParaRPr>
          </a:p>
        </p:txBody>
      </p:sp>
      <p:sp>
        <p:nvSpPr>
          <p:cNvPr id="4" name="TextBox 4"/>
          <p:cNvSpPr txBox="1"/>
          <p:nvPr/>
        </p:nvSpPr>
        <p:spPr>
          <a:xfrm>
            <a:off x="10014713" y="1737035"/>
            <a:ext cx="6862699" cy="1228541"/>
          </a:xfrm>
          <a:prstGeom prst="rect">
            <a:avLst/>
          </a:prstGeom>
        </p:spPr>
        <p:txBody>
          <a:bodyPr wrap="square" lIns="0" tIns="0" rIns="0" bIns="0" rtlCol="0" anchor="t">
            <a:spAutoFit/>
          </a:bodyPr>
          <a:lstStyle/>
          <a:p>
            <a:pPr>
              <a:lnSpc>
                <a:spcPts val="5120"/>
              </a:lnSpc>
            </a:pPr>
            <a:r>
              <a:rPr lang="en-US" sz="2800" b="1" spc="127" dirty="0">
                <a:solidFill>
                  <a:srgbClr val="FFFFFF"/>
                </a:solidFill>
                <a:latin typeface="Oswald"/>
              </a:rPr>
              <a:t>IF YOU GO TO RUSSIA FOR OUTPATIENT TREATMENT</a:t>
            </a:r>
            <a:endParaRPr lang="en-US" sz="2800" b="1" i="0" spc="127" dirty="0">
              <a:solidFill>
                <a:srgbClr val="FFFFFF"/>
              </a:solidFill>
              <a:latin typeface="Oswald"/>
            </a:endParaRPr>
          </a:p>
        </p:txBody>
      </p:sp>
      <p:sp>
        <p:nvSpPr>
          <p:cNvPr id="5" name="TextBox 5"/>
          <p:cNvSpPr txBox="1"/>
          <p:nvPr/>
        </p:nvSpPr>
        <p:spPr>
          <a:xfrm>
            <a:off x="8710492" y="3046665"/>
            <a:ext cx="9471143" cy="3000821"/>
          </a:xfrm>
          <a:prstGeom prst="rect">
            <a:avLst/>
          </a:prstGeom>
        </p:spPr>
        <p:txBody>
          <a:bodyPr wrap="square" lIns="0" tIns="0" rIns="0" bIns="0" rtlCol="0" anchor="t">
            <a:spAutoFit/>
          </a:bodyPr>
          <a:lstStyle/>
          <a:p>
            <a:pPr>
              <a:lnSpc>
                <a:spcPts val="3920"/>
              </a:lnSpc>
            </a:pPr>
            <a:r>
              <a:rPr lang="ru-RU" sz="2800" b="0" i="0" spc="148" dirty="0">
                <a:solidFill>
                  <a:srgbClr val="150599"/>
                </a:solidFill>
                <a:latin typeface="Oswald"/>
              </a:rPr>
              <a:t>	</a:t>
            </a:r>
            <a:r>
              <a:rPr lang="en-US" sz="2400" spc="148" dirty="0">
                <a:solidFill>
                  <a:srgbClr val="150599"/>
                </a:solidFill>
                <a:latin typeface="Oswald"/>
              </a:rPr>
              <a:t> In case of outpatient treatment, you can do it </a:t>
            </a:r>
            <a:r>
              <a:rPr lang="en-US" sz="2400" spc="148" dirty="0" err="1">
                <a:solidFill>
                  <a:srgbClr val="150599"/>
                </a:solidFill>
                <a:latin typeface="Oswald"/>
              </a:rPr>
              <a:t>yourselfchoose</a:t>
            </a:r>
            <a:r>
              <a:rPr lang="en-US" sz="2400" spc="148" dirty="0">
                <a:solidFill>
                  <a:srgbClr val="150599"/>
                </a:solidFill>
                <a:latin typeface="Oswald"/>
              </a:rPr>
              <a:t> a comfortable stay with the following </a:t>
            </a:r>
            <a:r>
              <a:rPr lang="en-US" sz="2400" spc="148" dirty="0" smtClean="0">
                <a:solidFill>
                  <a:srgbClr val="150599"/>
                </a:solidFill>
                <a:latin typeface="Oswald"/>
              </a:rPr>
              <a:t>services:</a:t>
            </a:r>
            <a:endParaRPr lang="en-US" sz="2400" b="0" i="0" spc="148" dirty="0">
              <a:solidFill>
                <a:srgbClr val="150599"/>
              </a:solidFill>
              <a:latin typeface="Oswald"/>
            </a:endParaRPr>
          </a:p>
          <a:p>
            <a:pPr>
              <a:lnSpc>
                <a:spcPts val="3920"/>
              </a:lnSpc>
            </a:pPr>
            <a:r>
              <a:rPr lang="en-US" sz="2400" b="1" i="0" spc="148" dirty="0">
                <a:solidFill>
                  <a:srgbClr val="150599"/>
                </a:solidFill>
                <a:latin typeface="Oswald"/>
              </a:rPr>
              <a:t>https://</a:t>
            </a:r>
            <a:r>
              <a:rPr lang="en-US" sz="2400" b="1" i="0" spc="148" dirty="0" err="1">
                <a:solidFill>
                  <a:srgbClr val="150599"/>
                </a:solidFill>
                <a:latin typeface="Oswald"/>
              </a:rPr>
              <a:t>www.booking.com</a:t>
            </a:r>
            <a:r>
              <a:rPr lang="en-US" sz="2400" b="1" i="0" spc="148" dirty="0">
                <a:solidFill>
                  <a:srgbClr val="150599"/>
                </a:solidFill>
                <a:latin typeface="Oswald"/>
              </a:rPr>
              <a:t>/</a:t>
            </a:r>
          </a:p>
          <a:p>
            <a:pPr>
              <a:lnSpc>
                <a:spcPts val="3920"/>
              </a:lnSpc>
            </a:pPr>
            <a:r>
              <a:rPr lang="en-US" sz="2400" b="1" i="0" spc="148" dirty="0">
                <a:solidFill>
                  <a:srgbClr val="150599"/>
                </a:solidFill>
                <a:latin typeface="Oswald"/>
              </a:rPr>
              <a:t>https://</a:t>
            </a:r>
            <a:r>
              <a:rPr lang="en-US" sz="2400" b="1" i="0" spc="148" dirty="0" err="1">
                <a:solidFill>
                  <a:srgbClr val="150599"/>
                </a:solidFill>
                <a:latin typeface="Oswald"/>
              </a:rPr>
              <a:t>www.tripadvisor.com</a:t>
            </a:r>
            <a:r>
              <a:rPr lang="en-US" sz="2400" b="1" i="0" spc="148" dirty="0">
                <a:solidFill>
                  <a:srgbClr val="150599"/>
                </a:solidFill>
                <a:latin typeface="Oswald"/>
              </a:rPr>
              <a:t>/</a:t>
            </a:r>
          </a:p>
          <a:p>
            <a:pPr>
              <a:lnSpc>
                <a:spcPts val="3920"/>
              </a:lnSpc>
            </a:pPr>
            <a:r>
              <a:rPr lang="en-US" sz="2400" b="1" i="0" spc="148" dirty="0">
                <a:solidFill>
                  <a:srgbClr val="150599"/>
                </a:solidFill>
                <a:latin typeface="Oswald"/>
              </a:rPr>
              <a:t>https://</a:t>
            </a:r>
            <a:r>
              <a:rPr lang="en-US" sz="2400" b="1" i="0" spc="148" dirty="0" err="1">
                <a:solidFill>
                  <a:srgbClr val="150599"/>
                </a:solidFill>
                <a:latin typeface="Oswald"/>
              </a:rPr>
              <a:t>www.airbnb.com</a:t>
            </a:r>
            <a:r>
              <a:rPr lang="en-US" sz="2400" b="1" i="0" spc="148" dirty="0">
                <a:solidFill>
                  <a:srgbClr val="150599"/>
                </a:solidFill>
                <a:latin typeface="Oswald"/>
              </a:rPr>
              <a:t>/</a:t>
            </a:r>
          </a:p>
          <a:p>
            <a:pPr>
              <a:lnSpc>
                <a:spcPts val="3920"/>
              </a:lnSpc>
            </a:pPr>
            <a:r>
              <a:rPr lang="en-US" sz="2400" spc="148" dirty="0">
                <a:solidFill>
                  <a:srgbClr val="150599"/>
                </a:solidFill>
                <a:latin typeface="Oswald"/>
              </a:rPr>
              <a:t>or ask for help from a tour operator/assistance organization</a:t>
            </a:r>
            <a:endParaRPr lang="en-US" sz="2800" b="0" i="0" spc="148" dirty="0">
              <a:solidFill>
                <a:srgbClr val="150599"/>
              </a:solidFill>
              <a:latin typeface="Oswald"/>
            </a:endParaRPr>
          </a:p>
        </p:txBody>
      </p:sp>
      <p:pic>
        <p:nvPicPr>
          <p:cNvPr id="7" name="Picture 7"/>
          <p:cNvPicPr>
            <a:picLocks noChangeAspect="1"/>
          </p:cNvPicPr>
          <p:nvPr/>
        </p:nvPicPr>
        <p:blipFill>
          <a:blip r:embed="rId2" cstate="print"/>
          <a:srcRect/>
          <a:stretch>
            <a:fillRect/>
          </a:stretch>
        </p:blipFill>
        <p:spPr>
          <a:xfrm rot="5400000">
            <a:off x="8518479" y="1766186"/>
            <a:ext cx="1057275" cy="1057275"/>
          </a:xfrm>
          <a:prstGeom prst="rect">
            <a:avLst/>
          </a:prstGeom>
        </p:spPr>
      </p:pic>
      <p:pic>
        <p:nvPicPr>
          <p:cNvPr id="8" name="Picture 8"/>
          <p:cNvPicPr>
            <a:picLocks noChangeAspect="1"/>
          </p:cNvPicPr>
          <p:nvPr/>
        </p:nvPicPr>
        <p:blipFill>
          <a:blip r:embed="rId2" cstate="print"/>
          <a:srcRect/>
          <a:stretch>
            <a:fillRect/>
          </a:stretch>
        </p:blipFill>
        <p:spPr>
          <a:xfrm rot="5400000">
            <a:off x="8614649" y="6269248"/>
            <a:ext cx="1057275" cy="1057275"/>
          </a:xfrm>
          <a:prstGeom prst="rect">
            <a:avLst/>
          </a:prstGeom>
        </p:spPr>
      </p:pic>
      <p:sp>
        <p:nvSpPr>
          <p:cNvPr id="9" name="TextBox 9"/>
          <p:cNvSpPr txBox="1"/>
          <p:nvPr/>
        </p:nvSpPr>
        <p:spPr>
          <a:xfrm>
            <a:off x="10109078" y="6143861"/>
            <a:ext cx="6654922" cy="1228541"/>
          </a:xfrm>
          <a:prstGeom prst="rect">
            <a:avLst/>
          </a:prstGeom>
        </p:spPr>
        <p:txBody>
          <a:bodyPr wrap="square" lIns="0" tIns="0" rIns="0" bIns="0" rtlCol="0" anchor="t">
            <a:spAutoFit/>
          </a:bodyPr>
          <a:lstStyle/>
          <a:p>
            <a:pPr>
              <a:lnSpc>
                <a:spcPts val="5120"/>
              </a:lnSpc>
            </a:pPr>
            <a:r>
              <a:rPr lang="en-US" sz="2800" b="1" spc="127" dirty="0">
                <a:solidFill>
                  <a:srgbClr val="FFFFFF"/>
                </a:solidFill>
                <a:latin typeface="Oswald"/>
              </a:rPr>
              <a:t>IF YOU GO TO RUSSIA IN-PATIENT TREATMENT</a:t>
            </a:r>
            <a:endParaRPr lang="en-US" sz="2800" b="1" i="0" spc="127" dirty="0">
              <a:solidFill>
                <a:srgbClr val="FFFFFF"/>
              </a:solidFill>
              <a:latin typeface="Oswald"/>
            </a:endParaRPr>
          </a:p>
        </p:txBody>
      </p:sp>
      <p:sp>
        <p:nvSpPr>
          <p:cNvPr id="10" name="TextBox 10"/>
          <p:cNvSpPr txBox="1"/>
          <p:nvPr/>
        </p:nvSpPr>
        <p:spPr>
          <a:xfrm>
            <a:off x="8710492" y="7467599"/>
            <a:ext cx="9597979" cy="2500685"/>
          </a:xfrm>
          <a:prstGeom prst="rect">
            <a:avLst/>
          </a:prstGeom>
        </p:spPr>
        <p:txBody>
          <a:bodyPr wrap="square" lIns="0" tIns="0" rIns="0" bIns="0" rtlCol="0" anchor="t">
            <a:spAutoFit/>
          </a:bodyPr>
          <a:lstStyle/>
          <a:p>
            <a:pPr>
              <a:lnSpc>
                <a:spcPts val="3919"/>
              </a:lnSpc>
            </a:pPr>
            <a:r>
              <a:rPr lang="ru-RU" sz="2800" b="0" i="0" spc="148" dirty="0">
                <a:solidFill>
                  <a:srgbClr val="150599"/>
                </a:solidFill>
                <a:latin typeface="Oswald"/>
              </a:rPr>
              <a:t>	</a:t>
            </a:r>
            <a:r>
              <a:rPr lang="en-US" sz="2400" spc="148" dirty="0">
                <a:solidFill>
                  <a:srgbClr val="150599"/>
                </a:solidFill>
                <a:latin typeface="Oswald"/>
              </a:rPr>
              <a:t> You can find out the conditions of your accommodation in a medical organization</a:t>
            </a:r>
            <a:r>
              <a:rPr lang="en-US" sz="2400" spc="148" dirty="0" smtClean="0">
                <a:solidFill>
                  <a:srgbClr val="150599"/>
                </a:solidFill>
                <a:latin typeface="Oswald"/>
              </a:rPr>
              <a:t>, </a:t>
            </a:r>
            <a:r>
              <a:rPr lang="en-US" sz="2400" spc="148" dirty="0">
                <a:solidFill>
                  <a:srgbClr val="150599"/>
                </a:solidFill>
                <a:latin typeface="Oswald"/>
              </a:rPr>
              <a:t>chosen by you in accordance with the profile of medical care.</a:t>
            </a:r>
            <a:endParaRPr lang="en-US" sz="2400" b="0" i="0" spc="148" dirty="0">
              <a:solidFill>
                <a:srgbClr val="150599"/>
              </a:solidFill>
              <a:latin typeface="Oswald"/>
            </a:endParaRPr>
          </a:p>
          <a:p>
            <a:pPr>
              <a:lnSpc>
                <a:spcPts val="3920"/>
              </a:lnSpc>
            </a:pPr>
            <a:r>
              <a:rPr lang="ru-RU" sz="2400" b="0" i="0" spc="148" dirty="0">
                <a:solidFill>
                  <a:srgbClr val="150599"/>
                </a:solidFill>
                <a:latin typeface="Oswald"/>
              </a:rPr>
              <a:t>	</a:t>
            </a:r>
            <a:r>
              <a:rPr lang="en-US" sz="2400" spc="148" dirty="0">
                <a:solidFill>
                  <a:srgbClr val="150599"/>
                </a:solidFill>
                <a:latin typeface="Oswald"/>
              </a:rPr>
              <a:t> Please contact your medical organization in advance for accommodation.</a:t>
            </a:r>
            <a:endParaRPr lang="en-US" sz="2400" b="0" i="0" spc="148" dirty="0">
              <a:solidFill>
                <a:srgbClr val="150599"/>
              </a:solidFill>
              <a:latin typeface="Oswald"/>
            </a:endParaRPr>
          </a:p>
        </p:txBody>
      </p:sp>
      <p:sp>
        <p:nvSpPr>
          <p:cNvPr id="11" name="TextBox 11"/>
          <p:cNvSpPr txBox="1"/>
          <p:nvPr/>
        </p:nvSpPr>
        <p:spPr>
          <a:xfrm>
            <a:off x="17290293" y="170641"/>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15</a:t>
            </a:r>
          </a:p>
        </p:txBody>
      </p:sp>
      <p:pic>
        <p:nvPicPr>
          <p:cNvPr id="1031" name="Picture 7" descr="D:\Мои документы\Изображения\c37c713669fb32b482d6712e594150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6" y="2628900"/>
            <a:ext cx="8229253" cy="5513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44801" t="44801" r="44801" b="44801"/>
          <a:stretch>
            <a:fillRect/>
          </a:stretch>
        </p:blipFill>
        <p:spPr>
          <a:xfrm>
            <a:off x="8166199" y="9456539"/>
            <a:ext cx="1901541" cy="1901541"/>
          </a:xfrm>
          <a:prstGeom prst="rect">
            <a:avLst/>
          </a:prstGeom>
        </p:spPr>
      </p:pic>
      <p:pic>
        <p:nvPicPr>
          <p:cNvPr id="3" name="Picture 3"/>
          <p:cNvPicPr>
            <a:picLocks noChangeAspect="1"/>
          </p:cNvPicPr>
          <p:nvPr/>
        </p:nvPicPr>
        <p:blipFill>
          <a:blip r:embed="rId3" cstate="print"/>
          <a:srcRect l="44801" t="44801" r="44801" b="44801"/>
          <a:stretch>
            <a:fillRect/>
          </a:stretch>
        </p:blipFill>
        <p:spPr>
          <a:xfrm>
            <a:off x="8179594" y="-1031379"/>
            <a:ext cx="1901541" cy="1901541"/>
          </a:xfrm>
          <a:prstGeom prst="rect">
            <a:avLst/>
          </a:prstGeom>
        </p:spPr>
      </p:pic>
      <p:sp>
        <p:nvSpPr>
          <p:cNvPr id="4" name="TextBox 4"/>
          <p:cNvSpPr txBox="1"/>
          <p:nvPr/>
        </p:nvSpPr>
        <p:spPr>
          <a:xfrm>
            <a:off x="667645" y="3004165"/>
            <a:ext cx="16952707" cy="3132113"/>
          </a:xfrm>
          <a:prstGeom prst="rect">
            <a:avLst/>
          </a:prstGeom>
        </p:spPr>
        <p:txBody>
          <a:bodyPr lIns="0" tIns="0" rIns="0" bIns="0" rtlCol="0" anchor="t">
            <a:spAutoFit/>
          </a:bodyPr>
          <a:lstStyle/>
          <a:p>
            <a:pPr algn="ctr">
              <a:lnSpc>
                <a:spcPts val="12439"/>
              </a:lnSpc>
            </a:pPr>
            <a:r>
              <a:rPr lang="en-US" sz="10031" b="1" i="0" spc="722" dirty="0">
                <a:solidFill>
                  <a:srgbClr val="FFFFFF"/>
                </a:solidFill>
                <a:latin typeface="Oswald"/>
              </a:rPr>
              <a:t>IV </a:t>
            </a:r>
            <a:r>
              <a:rPr lang="en-US" sz="10031" b="1" spc="722" dirty="0">
                <a:solidFill>
                  <a:srgbClr val="FFFFFF"/>
                </a:solidFill>
                <a:latin typeface="Oswald"/>
              </a:rPr>
              <a:t>STEP</a:t>
            </a:r>
          </a:p>
          <a:p>
            <a:pPr algn="ctr">
              <a:lnSpc>
                <a:spcPts val="12439"/>
              </a:lnSpc>
            </a:pPr>
            <a:endParaRPr lang="en-US" sz="10031" b="1" i="0" spc="722" dirty="0">
              <a:solidFill>
                <a:srgbClr val="FFFFFF"/>
              </a:solidFill>
              <a:latin typeface="Oswald"/>
            </a:endParaRPr>
          </a:p>
        </p:txBody>
      </p:sp>
      <p:sp>
        <p:nvSpPr>
          <p:cNvPr id="5" name="TextBox 5"/>
          <p:cNvSpPr txBox="1"/>
          <p:nvPr/>
        </p:nvSpPr>
        <p:spPr>
          <a:xfrm>
            <a:off x="414829" y="5143500"/>
            <a:ext cx="17458337" cy="770467"/>
          </a:xfrm>
          <a:prstGeom prst="rect">
            <a:avLst/>
          </a:prstGeom>
        </p:spPr>
        <p:txBody>
          <a:bodyPr lIns="0" tIns="0" rIns="0" bIns="0" rtlCol="0" anchor="t">
            <a:spAutoFit/>
          </a:bodyPr>
          <a:lstStyle/>
          <a:p>
            <a:pPr algn="ctr">
              <a:lnSpc>
                <a:spcPts val="6720"/>
              </a:lnSpc>
            </a:pPr>
            <a:r>
              <a:rPr lang="en-US" sz="4200" b="1" spc="508" dirty="0">
                <a:solidFill>
                  <a:srgbClr val="D9D9D9"/>
                </a:solidFill>
                <a:latin typeface="Oswald"/>
              </a:rPr>
              <a:t>APPLY FOR A VISA TO ARRIVE TO RUSSIAССИЮ</a:t>
            </a:r>
            <a:endParaRPr lang="en-US" sz="4200" b="1" i="0" spc="508" dirty="0">
              <a:solidFill>
                <a:srgbClr val="D9D9D9"/>
              </a:solidFill>
              <a:latin typeface="Oswald"/>
            </a:endParaRPr>
          </a:p>
        </p:txBody>
      </p:sp>
      <p:sp>
        <p:nvSpPr>
          <p:cNvPr id="6" name="TextBox 6"/>
          <p:cNvSpPr txBox="1"/>
          <p:nvPr/>
        </p:nvSpPr>
        <p:spPr>
          <a:xfrm>
            <a:off x="17290293" y="163993"/>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16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4545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5603200" cy="14833600"/>
          </a:xfrm>
        </p:grpSpPr>
        <p:pic>
          <p:nvPicPr>
            <p:cNvPr id="3" name="Picture 3"/>
            <p:cNvPicPr>
              <a:picLocks noChangeAspect="1"/>
            </p:cNvPicPr>
            <p:nvPr/>
          </p:nvPicPr>
          <p:blipFill>
            <a:blip r:embed="rId2" cstate="print">
              <a:alphaModFix amt="25000"/>
            </a:blip>
            <a:srcRect t="28300" b="28300"/>
            <a:stretch>
              <a:fillRect/>
            </a:stretch>
          </p:blipFill>
          <p:spPr>
            <a:xfrm>
              <a:off x="0" y="0"/>
              <a:ext cx="25603200" cy="7416800"/>
            </a:xfrm>
            <a:prstGeom prst="rect">
              <a:avLst/>
            </a:prstGeom>
          </p:spPr>
        </p:pic>
        <p:pic>
          <p:nvPicPr>
            <p:cNvPr id="4" name="Picture 4"/>
            <p:cNvPicPr>
              <a:picLocks noChangeAspect="1"/>
            </p:cNvPicPr>
            <p:nvPr/>
          </p:nvPicPr>
          <p:blipFill>
            <a:blip r:embed="rId3" cstate="print">
              <a:alphaModFix amt="25000"/>
            </a:blip>
            <a:srcRect t="28260" b="28260"/>
            <a:stretch>
              <a:fillRect/>
            </a:stretch>
          </p:blipFill>
          <p:spPr>
            <a:xfrm>
              <a:off x="0" y="7416800"/>
              <a:ext cx="25603200" cy="7416800"/>
            </a:xfrm>
            <a:prstGeom prst="rect">
              <a:avLst/>
            </a:prstGeom>
          </p:spPr>
        </p:pic>
      </p:grpSp>
      <p:sp>
        <p:nvSpPr>
          <p:cNvPr id="5" name="AutoShape 5"/>
          <p:cNvSpPr/>
          <p:nvPr/>
        </p:nvSpPr>
        <p:spPr>
          <a:xfrm>
            <a:off x="381000" y="415821"/>
            <a:ext cx="17526000" cy="9492981"/>
          </a:xfrm>
          <a:prstGeom prst="rect">
            <a:avLst/>
          </a:prstGeom>
          <a:solidFill>
            <a:srgbClr val="150599"/>
          </a:solidFill>
        </p:spPr>
      </p:sp>
      <p:sp>
        <p:nvSpPr>
          <p:cNvPr id="6" name="TextBox 6"/>
          <p:cNvSpPr txBox="1"/>
          <p:nvPr/>
        </p:nvSpPr>
        <p:spPr>
          <a:xfrm>
            <a:off x="679389" y="612754"/>
            <a:ext cx="16929222" cy="1546563"/>
          </a:xfrm>
          <a:prstGeom prst="rect">
            <a:avLst/>
          </a:prstGeom>
        </p:spPr>
        <p:txBody>
          <a:bodyPr lIns="0" tIns="0" rIns="0" bIns="0" rtlCol="0" anchor="t">
            <a:spAutoFit/>
          </a:bodyPr>
          <a:lstStyle/>
          <a:p>
            <a:pPr algn="ctr">
              <a:lnSpc>
                <a:spcPts val="6240"/>
              </a:lnSpc>
            </a:pPr>
            <a:r>
              <a:rPr lang="en-US" sz="4800" b="1" spc="484" dirty="0">
                <a:solidFill>
                  <a:srgbClr val="FFFFFF"/>
                </a:solidFill>
                <a:latin typeface="Oswald"/>
              </a:rPr>
              <a:t>THE REGULATORY FRAMEWORK </a:t>
            </a:r>
            <a:endParaRPr lang="en-US" sz="4800" b="1" spc="484" dirty="0" smtClean="0">
              <a:solidFill>
                <a:srgbClr val="FFFFFF"/>
              </a:solidFill>
              <a:latin typeface="Oswald"/>
            </a:endParaRPr>
          </a:p>
          <a:p>
            <a:pPr algn="ctr">
              <a:lnSpc>
                <a:spcPts val="6240"/>
              </a:lnSpc>
            </a:pPr>
            <a:r>
              <a:rPr lang="en-US" sz="4800" b="1" spc="484" dirty="0" smtClean="0">
                <a:solidFill>
                  <a:srgbClr val="FFFFFF"/>
                </a:solidFill>
                <a:latin typeface="Oswald"/>
              </a:rPr>
              <a:t>FOR </a:t>
            </a:r>
            <a:r>
              <a:rPr lang="en-US" sz="4800" b="1" spc="484" dirty="0">
                <a:solidFill>
                  <a:srgbClr val="FFFFFF"/>
                </a:solidFill>
                <a:latin typeface="Oswald"/>
              </a:rPr>
              <a:t>VISAS FOR FOREIGN CITIZENS</a:t>
            </a:r>
            <a:endParaRPr lang="en-US" sz="4800" b="1" i="0" spc="484" dirty="0">
              <a:solidFill>
                <a:srgbClr val="FFFFFF"/>
              </a:solidFill>
              <a:latin typeface="Oswald"/>
            </a:endParaRPr>
          </a:p>
        </p:txBody>
      </p:sp>
      <p:sp>
        <p:nvSpPr>
          <p:cNvPr id="7" name="TextBox 7"/>
          <p:cNvSpPr txBox="1"/>
          <p:nvPr/>
        </p:nvSpPr>
        <p:spPr>
          <a:xfrm>
            <a:off x="888939" y="2414405"/>
            <a:ext cx="16548222" cy="7001917"/>
          </a:xfrm>
          <a:prstGeom prst="rect">
            <a:avLst/>
          </a:prstGeom>
        </p:spPr>
        <p:txBody>
          <a:bodyPr lIns="0" tIns="0" rIns="0" bIns="0" rtlCol="0" anchor="t">
            <a:spAutoFit/>
          </a:bodyPr>
          <a:lstStyle/>
          <a:p>
            <a:pPr algn="just">
              <a:lnSpc>
                <a:spcPts val="2625"/>
              </a:lnSpc>
            </a:pPr>
            <a:r>
              <a:rPr lang="en-US" sz="2100" spc="84" dirty="0">
                <a:solidFill>
                  <a:srgbClr val="FFFFFF"/>
                </a:solidFill>
                <a:latin typeface="Oswald"/>
              </a:rPr>
              <a:t> </a:t>
            </a:r>
            <a:r>
              <a:rPr lang="en-US" sz="2100" spc="84" dirty="0" smtClean="0">
                <a:solidFill>
                  <a:srgbClr val="FFFFFF"/>
                </a:solidFill>
                <a:latin typeface="Oswald"/>
              </a:rPr>
              <a:t>     In </a:t>
            </a:r>
            <a:r>
              <a:rPr lang="en-US" sz="2100" spc="84" dirty="0">
                <a:solidFill>
                  <a:srgbClr val="FFFFFF"/>
                </a:solidFill>
                <a:latin typeface="Oswald"/>
              </a:rPr>
              <a:t>accordance with article 2 of the Federal law of 25 July 2002 No. 115-FZ "On the legal status of foreign citizens in the Russian Federation", a foreign citizen is a natural person who is not a citizen of the Russian Federation and has evidence of citizenship (citizenship) of a foreign state; a stateless person is a natural person who is not a citizen of the Russian Federation and does not have evidence of citizenship (citizenship) of a foreign state.     </a:t>
            </a:r>
            <a:endParaRPr lang="en-US" sz="2100" spc="84" dirty="0" smtClean="0">
              <a:solidFill>
                <a:srgbClr val="FFFFFF"/>
              </a:solidFill>
              <a:latin typeface="Oswald"/>
            </a:endParaRPr>
          </a:p>
          <a:p>
            <a:pPr algn="just">
              <a:lnSpc>
                <a:spcPts val="2625"/>
              </a:lnSpc>
            </a:pPr>
            <a:endParaRPr lang="en-US" sz="2100" spc="84" dirty="0">
              <a:solidFill>
                <a:srgbClr val="FFFFFF"/>
              </a:solidFill>
              <a:latin typeface="Oswald"/>
            </a:endParaRPr>
          </a:p>
          <a:p>
            <a:pPr algn="just">
              <a:lnSpc>
                <a:spcPts val="2625"/>
              </a:lnSpc>
            </a:pPr>
            <a:r>
              <a:rPr lang="en-US" sz="2100" spc="84" dirty="0">
                <a:solidFill>
                  <a:srgbClr val="FFFFFF"/>
                </a:solidFill>
                <a:latin typeface="Oswald"/>
              </a:rPr>
              <a:t> </a:t>
            </a:r>
            <a:r>
              <a:rPr lang="en-US" sz="2100" spc="84" dirty="0" smtClean="0">
                <a:solidFill>
                  <a:srgbClr val="FFFFFF"/>
                </a:solidFill>
                <a:latin typeface="Oswald"/>
              </a:rPr>
              <a:t>    In </a:t>
            </a:r>
            <a:r>
              <a:rPr lang="en-US" sz="2100" spc="84" dirty="0">
                <a:solidFill>
                  <a:srgbClr val="FFFFFF"/>
                </a:solidFill>
                <a:latin typeface="Oswald"/>
              </a:rPr>
              <a:t>accordance with article 25.2 of the Federal law of August 16, 1996 № 114-FZ "On the procedure of departure from the Russian Federation and entry into the Russian Federation" visa can be single, double and multiple</a:t>
            </a:r>
            <a:r>
              <a:rPr lang="en-US" sz="2100" b="0" i="0" spc="84" dirty="0" smtClean="0">
                <a:solidFill>
                  <a:srgbClr val="FFFFFF"/>
                </a:solidFill>
                <a:latin typeface="Oswald"/>
              </a:rPr>
              <a:t>.</a:t>
            </a:r>
            <a:endParaRPr lang="en-US" sz="2100" b="0" i="0" spc="84" dirty="0">
              <a:solidFill>
                <a:srgbClr val="FFFFFF"/>
              </a:solidFill>
              <a:latin typeface="Oswald"/>
            </a:endParaRPr>
          </a:p>
          <a:p>
            <a:pPr algn="just">
              <a:lnSpc>
                <a:spcPts val="2625"/>
              </a:lnSpc>
            </a:pPr>
            <a:endParaRPr lang="en-US" sz="2100" b="0" i="0" spc="84" dirty="0">
              <a:solidFill>
                <a:srgbClr val="FFFFFF"/>
              </a:solidFill>
              <a:latin typeface="Oswald"/>
            </a:endParaRPr>
          </a:p>
          <a:p>
            <a:pPr algn="just">
              <a:lnSpc>
                <a:spcPts val="2625"/>
              </a:lnSpc>
            </a:pPr>
            <a:r>
              <a:rPr lang="en-US" sz="2100" b="0" i="0" spc="84" dirty="0">
                <a:solidFill>
                  <a:srgbClr val="FFFFFF"/>
                </a:solidFill>
                <a:latin typeface="Oswald"/>
              </a:rPr>
              <a:t> </a:t>
            </a:r>
            <a:r>
              <a:rPr lang="en-US" sz="2100" b="0" i="0" spc="84" dirty="0" smtClean="0">
                <a:solidFill>
                  <a:srgbClr val="FFFFFF"/>
                </a:solidFill>
                <a:latin typeface="Oswald"/>
              </a:rPr>
              <a:t>   </a:t>
            </a:r>
            <a:r>
              <a:rPr lang="en-US" sz="2100" spc="84" dirty="0" smtClean="0">
                <a:solidFill>
                  <a:srgbClr val="FFFFFF"/>
                </a:solidFill>
                <a:latin typeface="Oswald"/>
              </a:rPr>
              <a:t>In </a:t>
            </a:r>
            <a:r>
              <a:rPr lang="en-US" sz="2100" spc="84" dirty="0">
                <a:solidFill>
                  <a:srgbClr val="FFFFFF"/>
                </a:solidFill>
                <a:latin typeface="Oswald"/>
              </a:rPr>
              <a:t>accordance with article 25.6 of the Federal law of 16 August 1996 No. 114-FZ "On the procedure for leaving the Russian Federation and entering the Russian Federation" , depending on the purpose of entry of a foreign citizen into the Russian Federation and the purpose of his stay in the Russian Federation, ordinary visas are divided into private, business, tourist, educational, working, humanitarian and entry visas to the Russian Federation for the purpose of obtaining asylum, obtaining a temporary residence permit in the Russian Federation or receiving citizenship of the Russian Federation.</a:t>
            </a:r>
            <a:endParaRPr lang="en-US" sz="2100" b="0" i="0" spc="84" dirty="0">
              <a:solidFill>
                <a:srgbClr val="FFFFFF"/>
              </a:solidFill>
              <a:latin typeface="Oswald"/>
            </a:endParaRPr>
          </a:p>
          <a:p>
            <a:pPr algn="just">
              <a:lnSpc>
                <a:spcPts val="2625"/>
              </a:lnSpc>
            </a:pPr>
            <a:endParaRPr lang="en-US" sz="2100" b="0" i="0" spc="84" dirty="0">
              <a:solidFill>
                <a:srgbClr val="FFFFFF"/>
              </a:solidFill>
              <a:latin typeface="Oswald"/>
            </a:endParaRPr>
          </a:p>
          <a:p>
            <a:pPr algn="just">
              <a:lnSpc>
                <a:spcPts val="2625"/>
              </a:lnSpc>
            </a:pPr>
            <a:r>
              <a:rPr lang="en-US" sz="2100" b="0" i="0" spc="84" dirty="0">
                <a:solidFill>
                  <a:srgbClr val="FFFFFF"/>
                </a:solidFill>
                <a:latin typeface="Oswald"/>
              </a:rPr>
              <a:t> </a:t>
            </a:r>
            <a:r>
              <a:rPr lang="en-US" sz="2100" b="0" i="0" spc="84" dirty="0" smtClean="0">
                <a:solidFill>
                  <a:srgbClr val="FFFFFF"/>
                </a:solidFill>
                <a:latin typeface="Oswald"/>
              </a:rPr>
              <a:t>   </a:t>
            </a:r>
            <a:r>
              <a:rPr lang="en-US" sz="2100" spc="84" dirty="0" smtClean="0">
                <a:solidFill>
                  <a:srgbClr val="FFFFFF"/>
                </a:solidFill>
                <a:latin typeface="Oswald"/>
              </a:rPr>
              <a:t>Article </a:t>
            </a:r>
            <a:r>
              <a:rPr lang="en-US" sz="2100" spc="84" dirty="0">
                <a:solidFill>
                  <a:srgbClr val="FFFFFF"/>
                </a:solidFill>
                <a:latin typeface="Oswald"/>
              </a:rPr>
              <a:t>25.9. The foreign citizen or the person without citizenship at entrance to the Russian Federation are obliged to receive and fill a migratory card. The migration card must be surrendered (returned) to the checkpoint through the State border of the Russian Federation at departure of the foreign citizen or the person without citizenship of the Russian Federation.</a:t>
            </a:r>
            <a:endParaRPr lang="en-US" sz="2100" b="0" i="0" spc="84" dirty="0">
              <a:solidFill>
                <a:srgbClr val="FFFFFF"/>
              </a:solidFill>
              <a:latin typeface="Oswald"/>
            </a:endParaRPr>
          </a:p>
          <a:p>
            <a:pPr algn="just">
              <a:lnSpc>
                <a:spcPts val="2625"/>
              </a:lnSpc>
            </a:pPr>
            <a:r>
              <a:rPr lang="en-US" sz="2100" b="0" i="0" spc="84" dirty="0">
                <a:solidFill>
                  <a:srgbClr val="FFFFFF"/>
                </a:solidFill>
                <a:latin typeface="Oswald"/>
              </a:rPr>
              <a:t>  </a:t>
            </a:r>
          </a:p>
          <a:p>
            <a:pPr algn="just">
              <a:lnSpc>
                <a:spcPts val="2625"/>
              </a:lnSpc>
            </a:pPr>
            <a:r>
              <a:rPr lang="en-US" sz="2100" spc="84" dirty="0" smtClean="0">
                <a:solidFill>
                  <a:srgbClr val="FFFFFF"/>
                </a:solidFill>
                <a:latin typeface="Oswald"/>
              </a:rPr>
              <a:t>    In </a:t>
            </a:r>
            <a:r>
              <a:rPr lang="en-US" sz="2100" spc="84" dirty="0">
                <a:solidFill>
                  <a:srgbClr val="FFFFFF"/>
                </a:solidFill>
                <a:latin typeface="Oswald"/>
              </a:rPr>
              <a:t>accordance with article 18 of section II In the Russian Federation, depending on the purpose of entry of foreign citizens into the Russian Federation and the purpose of their stay in the Russian Federation, there are the following categories of visas: a) diplomatic, b) official, C) ordinary, d) transit, e) temporary resident visa</a:t>
            </a:r>
            <a:r>
              <a:rPr lang="ru-RU" sz="2100" b="0" i="0" spc="84" dirty="0" smtClean="0">
                <a:solidFill>
                  <a:srgbClr val="FFFFFF"/>
                </a:solidFill>
                <a:latin typeface="Oswald"/>
              </a:rPr>
              <a:t>.</a:t>
            </a:r>
            <a:endParaRPr lang="en-US" sz="2100" b="0" i="0" spc="84" dirty="0">
              <a:solidFill>
                <a:srgbClr val="FFFFFF"/>
              </a:solidFill>
              <a:latin typeface="Oswald"/>
            </a:endParaRPr>
          </a:p>
          <a:p>
            <a:pPr>
              <a:lnSpc>
                <a:spcPts val="2625"/>
              </a:lnSpc>
            </a:pPr>
            <a:endParaRPr lang="en-US" sz="2100" b="0" i="0" spc="84" dirty="0">
              <a:solidFill>
                <a:srgbClr val="FFFFFF"/>
              </a:solidFill>
              <a:latin typeface="Oswald"/>
            </a:endParaRPr>
          </a:p>
          <a:p>
            <a:pPr>
              <a:lnSpc>
                <a:spcPts val="2625"/>
              </a:lnSpc>
            </a:pPr>
            <a:endParaRPr lang="en-US" sz="2100" b="0" i="0" spc="84" dirty="0">
              <a:solidFill>
                <a:srgbClr val="FFFFFF"/>
              </a:solidFill>
              <a:latin typeface="Oswald"/>
            </a:endParaRPr>
          </a:p>
        </p:txBody>
      </p:sp>
      <p:sp>
        <p:nvSpPr>
          <p:cNvPr id="8" name="TextBox 8"/>
          <p:cNvSpPr txBox="1"/>
          <p:nvPr/>
        </p:nvSpPr>
        <p:spPr>
          <a:xfrm>
            <a:off x="17109757" y="409871"/>
            <a:ext cx="997707" cy="405765"/>
          </a:xfrm>
          <a:prstGeom prst="rect">
            <a:avLst/>
          </a:prstGeom>
        </p:spPr>
        <p:txBody>
          <a:bodyPr lIns="0" tIns="0" rIns="0" bIns="0" rtlCol="0" anchor="t">
            <a:spAutoFit/>
          </a:bodyPr>
          <a:lstStyle/>
          <a:p>
            <a:pPr algn="ctr">
              <a:lnSpc>
                <a:spcPts val="3359"/>
              </a:lnSpc>
            </a:pPr>
            <a:r>
              <a:rPr lang="en-US" sz="2400" b="1" dirty="0">
                <a:solidFill>
                  <a:srgbClr val="FFFFFF"/>
                </a:solidFill>
                <a:latin typeface="Oswald"/>
              </a:rPr>
              <a:t> 17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xmlns="" id="{79A951D8-91DF-3E4C-AE38-C2FC7D4497BC}"/>
              </a:ext>
            </a:extLst>
          </p:cNvPr>
          <p:cNvSpPr/>
          <p:nvPr/>
        </p:nvSpPr>
        <p:spPr>
          <a:xfrm>
            <a:off x="0" y="0"/>
            <a:ext cx="18288000" cy="4981575"/>
          </a:xfrm>
          <a:prstGeom prst="rect">
            <a:avLst/>
          </a:prstGeom>
          <a:solidFill>
            <a:schemeClr val="tx1">
              <a:lumMod val="75000"/>
              <a:lumOff val="25000"/>
            </a:schemeClr>
          </a:solidFill>
        </p:spPr>
      </p:sp>
      <p:sp>
        <p:nvSpPr>
          <p:cNvPr id="2" name="AutoShape 2"/>
          <p:cNvSpPr/>
          <p:nvPr/>
        </p:nvSpPr>
        <p:spPr>
          <a:xfrm>
            <a:off x="5820688" y="3667125"/>
            <a:ext cx="6217348" cy="6619875"/>
          </a:xfrm>
          <a:prstGeom prst="rect">
            <a:avLst/>
          </a:prstGeom>
          <a:solidFill>
            <a:srgbClr val="A6A6A6"/>
          </a:solidFill>
        </p:spPr>
      </p:sp>
      <p:sp>
        <p:nvSpPr>
          <p:cNvPr id="3" name="AutoShape 3"/>
          <p:cNvSpPr/>
          <p:nvPr/>
        </p:nvSpPr>
        <p:spPr>
          <a:xfrm>
            <a:off x="10504" y="3685907"/>
            <a:ext cx="5799681" cy="6619875"/>
          </a:xfrm>
          <a:prstGeom prst="rect">
            <a:avLst/>
          </a:prstGeom>
          <a:solidFill>
            <a:srgbClr val="D9D9D9"/>
          </a:solidFill>
        </p:spPr>
      </p:sp>
      <p:sp>
        <p:nvSpPr>
          <p:cNvPr id="4" name="TextBox 4"/>
          <p:cNvSpPr txBox="1"/>
          <p:nvPr/>
        </p:nvSpPr>
        <p:spPr>
          <a:xfrm>
            <a:off x="6674426" y="3826540"/>
            <a:ext cx="4509872" cy="1731243"/>
          </a:xfrm>
          <a:prstGeom prst="rect">
            <a:avLst/>
          </a:prstGeom>
        </p:spPr>
        <p:txBody>
          <a:bodyPr lIns="0" tIns="0" rIns="0" bIns="0" rtlCol="0" anchor="t">
            <a:spAutoFit/>
          </a:bodyPr>
          <a:lstStyle/>
          <a:p>
            <a:pPr algn="ctr">
              <a:lnSpc>
                <a:spcPts val="4480"/>
              </a:lnSpc>
            </a:pPr>
            <a:r>
              <a:rPr lang="en-US" sz="2800" spc="112" dirty="0">
                <a:solidFill>
                  <a:srgbClr val="150599"/>
                </a:solidFill>
                <a:latin typeface="Oswald"/>
              </a:rPr>
              <a:t>TYPE OF </a:t>
            </a:r>
            <a:r>
              <a:rPr lang="en-US" sz="2800" spc="112" dirty="0" smtClean="0">
                <a:solidFill>
                  <a:srgbClr val="150599"/>
                </a:solidFill>
                <a:latin typeface="Oswald"/>
              </a:rPr>
              <a:t>VISA</a:t>
            </a:r>
            <a:r>
              <a:rPr lang="en-US" sz="2800" spc="112" dirty="0">
                <a:solidFill>
                  <a:srgbClr val="150599"/>
                </a:solidFill>
                <a:latin typeface="Oswald"/>
              </a:rPr>
              <a:t>: </a:t>
            </a:r>
            <a:r>
              <a:rPr lang="en-US" sz="2800" spc="112" dirty="0" smtClean="0">
                <a:solidFill>
                  <a:srgbClr val="150599"/>
                </a:solidFill>
                <a:latin typeface="Oswald"/>
              </a:rPr>
              <a:t>BUSINESS</a:t>
            </a:r>
          </a:p>
          <a:p>
            <a:pPr algn="ctr">
              <a:lnSpc>
                <a:spcPts val="4480"/>
              </a:lnSpc>
            </a:pPr>
            <a:r>
              <a:rPr lang="en-US" sz="2800" spc="112" dirty="0">
                <a:solidFill>
                  <a:srgbClr val="FFFFFF"/>
                </a:solidFill>
                <a:latin typeface="Oswald"/>
              </a:rPr>
              <a:t>PURPOSE OF </a:t>
            </a:r>
            <a:r>
              <a:rPr lang="en-US" sz="2800" spc="112" dirty="0" smtClean="0">
                <a:solidFill>
                  <a:srgbClr val="FFFFFF"/>
                </a:solidFill>
                <a:latin typeface="Oswald"/>
              </a:rPr>
              <a:t>STAY: </a:t>
            </a:r>
            <a:endParaRPr lang="en-US" sz="2800" b="0" i="0" spc="112" dirty="0">
              <a:solidFill>
                <a:srgbClr val="FFFFFF"/>
              </a:solidFill>
              <a:latin typeface="Oswald"/>
            </a:endParaRPr>
          </a:p>
          <a:p>
            <a:pPr algn="ctr">
              <a:lnSpc>
                <a:spcPts val="4480"/>
              </a:lnSpc>
            </a:pPr>
            <a:r>
              <a:rPr lang="en-US" sz="2800" spc="112" dirty="0">
                <a:solidFill>
                  <a:srgbClr val="FFFFFF"/>
                </a:solidFill>
                <a:latin typeface="Oswald"/>
              </a:rPr>
              <a:t>TREATMENT</a:t>
            </a:r>
            <a:endParaRPr lang="en-US" sz="2800" b="0" i="0" spc="112" dirty="0">
              <a:solidFill>
                <a:srgbClr val="FFFFFF"/>
              </a:solidFill>
              <a:latin typeface="Oswald"/>
            </a:endParaRPr>
          </a:p>
        </p:txBody>
      </p:sp>
      <p:sp>
        <p:nvSpPr>
          <p:cNvPr id="5" name="TextBox 5"/>
          <p:cNvSpPr txBox="1"/>
          <p:nvPr/>
        </p:nvSpPr>
        <p:spPr>
          <a:xfrm>
            <a:off x="6124272" y="5725744"/>
            <a:ext cx="5799681" cy="4001095"/>
          </a:xfrm>
          <a:prstGeom prst="rect">
            <a:avLst/>
          </a:prstGeom>
        </p:spPr>
        <p:txBody>
          <a:bodyPr lIns="0" tIns="0" rIns="0" bIns="0" rtlCol="0" anchor="t">
            <a:spAutoFit/>
          </a:bodyPr>
          <a:lstStyle/>
          <a:p>
            <a:pPr>
              <a:lnSpc>
                <a:spcPts val="3910"/>
              </a:lnSpc>
            </a:pPr>
            <a:r>
              <a:rPr lang="en-US" sz="2300" b="1" spc="32" dirty="0" smtClean="0">
                <a:solidFill>
                  <a:srgbClr val="CD0808"/>
                </a:solidFill>
                <a:latin typeface="Oswald"/>
              </a:rPr>
              <a:t>VALIDITY</a:t>
            </a:r>
            <a:r>
              <a:rPr lang="en-US" sz="2300" b="1" i="0" spc="32" dirty="0" smtClean="0">
                <a:solidFill>
                  <a:srgbClr val="CD0808"/>
                </a:solidFill>
                <a:latin typeface="Oswald"/>
              </a:rPr>
              <a:t>: </a:t>
            </a:r>
            <a:endParaRPr lang="en-US" sz="2300" b="1" i="0" spc="32" dirty="0">
              <a:solidFill>
                <a:srgbClr val="CD0808"/>
              </a:solidFill>
              <a:latin typeface="Oswald"/>
            </a:endParaRPr>
          </a:p>
          <a:p>
            <a:pPr>
              <a:lnSpc>
                <a:spcPts val="3910"/>
              </a:lnSpc>
            </a:pPr>
            <a:r>
              <a:rPr lang="en-US" sz="2300" spc="32" dirty="0">
                <a:solidFill>
                  <a:srgbClr val="CD0808"/>
                </a:solidFill>
                <a:latin typeface="Oswald"/>
              </a:rPr>
              <a:t>Up to </a:t>
            </a:r>
            <a:r>
              <a:rPr lang="en-US" sz="2300" b="0" i="0" spc="32" dirty="0" smtClean="0">
                <a:solidFill>
                  <a:srgbClr val="CD0808"/>
                </a:solidFill>
                <a:latin typeface="Oswald"/>
              </a:rPr>
              <a:t>90 </a:t>
            </a:r>
            <a:r>
              <a:rPr lang="en-US" sz="2300" spc="32" dirty="0">
                <a:solidFill>
                  <a:srgbClr val="CD0808"/>
                </a:solidFill>
                <a:latin typeface="Oswald"/>
              </a:rPr>
              <a:t>days</a:t>
            </a:r>
            <a:endParaRPr lang="en-US" sz="2300" b="0" i="0" spc="32" dirty="0">
              <a:solidFill>
                <a:srgbClr val="CD0808"/>
              </a:solidFill>
              <a:latin typeface="Oswald"/>
            </a:endParaRPr>
          </a:p>
          <a:p>
            <a:pPr>
              <a:lnSpc>
                <a:spcPts val="3910"/>
              </a:lnSpc>
            </a:pPr>
            <a:endParaRPr lang="en-US" sz="2300" b="1" i="0" spc="32" dirty="0" smtClean="0">
              <a:solidFill>
                <a:srgbClr val="252827"/>
              </a:solidFill>
              <a:latin typeface="Oswald"/>
            </a:endParaRPr>
          </a:p>
          <a:p>
            <a:pPr>
              <a:lnSpc>
                <a:spcPts val="3910"/>
              </a:lnSpc>
            </a:pPr>
            <a:r>
              <a:rPr lang="en-US" sz="2300" b="1" spc="32" dirty="0">
                <a:solidFill>
                  <a:srgbClr val="252827"/>
                </a:solidFill>
                <a:latin typeface="Oswald"/>
              </a:rPr>
              <a:t>FOR </a:t>
            </a:r>
            <a:r>
              <a:rPr lang="en-US" sz="2300" b="1" spc="32" dirty="0" smtClean="0">
                <a:solidFill>
                  <a:srgbClr val="252827"/>
                </a:solidFill>
                <a:latin typeface="Oswald"/>
              </a:rPr>
              <a:t>SOMEONE</a:t>
            </a:r>
            <a:r>
              <a:rPr lang="en-US" sz="2300" b="1" i="0" spc="32" dirty="0" smtClean="0">
                <a:solidFill>
                  <a:srgbClr val="252827"/>
                </a:solidFill>
                <a:latin typeface="Oswald"/>
              </a:rPr>
              <a:t>:</a:t>
            </a:r>
            <a:endParaRPr lang="en-US" sz="2300" b="1" i="0" spc="32" dirty="0">
              <a:solidFill>
                <a:srgbClr val="252827"/>
              </a:solidFill>
              <a:latin typeface="Oswald"/>
            </a:endParaRPr>
          </a:p>
          <a:p>
            <a:pPr>
              <a:lnSpc>
                <a:spcPts val="3910"/>
              </a:lnSpc>
            </a:pPr>
            <a:r>
              <a:rPr lang="en-US" sz="2300" spc="32" dirty="0">
                <a:solidFill>
                  <a:srgbClr val="252827"/>
                </a:solidFill>
                <a:latin typeface="Oswald"/>
              </a:rPr>
              <a:t>Foreigners arriving for treatment, examination, medical consultations at the invitation of a medical institution (except for targeted tourism for the purpose of treatment) and emergency treatment</a:t>
            </a:r>
            <a:endParaRPr lang="en-US" sz="2300" b="0" i="0" spc="32" dirty="0">
              <a:solidFill>
                <a:srgbClr val="252827"/>
              </a:solidFill>
              <a:latin typeface="Oswald"/>
            </a:endParaRPr>
          </a:p>
        </p:txBody>
      </p:sp>
      <p:sp>
        <p:nvSpPr>
          <p:cNvPr id="6" name="AutoShape 6"/>
          <p:cNvSpPr/>
          <p:nvPr/>
        </p:nvSpPr>
        <p:spPr>
          <a:xfrm>
            <a:off x="12018157" y="3667125"/>
            <a:ext cx="6269844" cy="6619875"/>
          </a:xfrm>
          <a:prstGeom prst="rect">
            <a:avLst/>
          </a:prstGeom>
          <a:solidFill>
            <a:srgbClr val="D9D9D9"/>
          </a:solidFill>
        </p:spPr>
      </p:sp>
      <p:sp>
        <p:nvSpPr>
          <p:cNvPr id="7" name="TextBox 7"/>
          <p:cNvSpPr txBox="1"/>
          <p:nvPr/>
        </p:nvSpPr>
        <p:spPr>
          <a:xfrm>
            <a:off x="1155639" y="445933"/>
            <a:ext cx="15976722" cy="2128788"/>
          </a:xfrm>
          <a:prstGeom prst="rect">
            <a:avLst/>
          </a:prstGeom>
        </p:spPr>
        <p:txBody>
          <a:bodyPr lIns="0" tIns="0" rIns="0" bIns="0" rtlCol="0" anchor="t">
            <a:spAutoFit/>
          </a:bodyPr>
          <a:lstStyle/>
          <a:p>
            <a:pPr algn="ctr">
              <a:lnSpc>
                <a:spcPts val="8319"/>
              </a:lnSpc>
            </a:pPr>
            <a:r>
              <a:rPr lang="en-US" sz="6399" b="1" spc="422" dirty="0">
                <a:solidFill>
                  <a:srgbClr val="FFFFFF"/>
                </a:solidFill>
                <a:latin typeface="Oswald"/>
              </a:rPr>
              <a:t>SELECT THE TYPE OF VISA AND THE DEFINITION PURPOSE OF </a:t>
            </a:r>
            <a:r>
              <a:rPr lang="en-US" sz="6399" b="1" spc="422" dirty="0" smtClean="0">
                <a:solidFill>
                  <a:srgbClr val="FFFFFF"/>
                </a:solidFill>
                <a:latin typeface="Oswald"/>
              </a:rPr>
              <a:t>STAY*</a:t>
            </a:r>
            <a:endParaRPr lang="en-US" sz="6399" b="1" i="0" spc="422" dirty="0">
              <a:solidFill>
                <a:srgbClr val="FFFFFF"/>
              </a:solidFill>
              <a:latin typeface="Oswald"/>
            </a:endParaRPr>
          </a:p>
        </p:txBody>
      </p:sp>
      <p:pic>
        <p:nvPicPr>
          <p:cNvPr id="9" name="Picture 9"/>
          <p:cNvPicPr>
            <a:picLocks noChangeAspect="1"/>
          </p:cNvPicPr>
          <p:nvPr/>
        </p:nvPicPr>
        <p:blipFill>
          <a:blip r:embed="rId2" cstate="print"/>
          <a:srcRect l="44801" t="44801" r="44801" b="44801"/>
          <a:stretch>
            <a:fillRect/>
          </a:stretch>
        </p:blipFill>
        <p:spPr>
          <a:xfrm>
            <a:off x="17337229" y="808284"/>
            <a:ext cx="1901541" cy="1901541"/>
          </a:xfrm>
          <a:prstGeom prst="rect">
            <a:avLst/>
          </a:prstGeom>
        </p:spPr>
      </p:pic>
      <p:sp>
        <p:nvSpPr>
          <p:cNvPr id="10" name="TextBox 10"/>
          <p:cNvSpPr txBox="1"/>
          <p:nvPr/>
        </p:nvSpPr>
        <p:spPr>
          <a:xfrm>
            <a:off x="17290293" y="106843"/>
            <a:ext cx="997707" cy="405765"/>
          </a:xfrm>
          <a:prstGeom prst="rect">
            <a:avLst/>
          </a:prstGeom>
        </p:spPr>
        <p:txBody>
          <a:bodyPr lIns="0" tIns="0" rIns="0" bIns="0" rtlCol="0" anchor="t">
            <a:spAutoFit/>
          </a:bodyPr>
          <a:lstStyle/>
          <a:p>
            <a:pPr algn="ctr">
              <a:lnSpc>
                <a:spcPts val="3359"/>
              </a:lnSpc>
            </a:pPr>
            <a:r>
              <a:rPr lang="en-US" sz="2400" b="1" dirty="0" smtClean="0">
                <a:solidFill>
                  <a:srgbClr val="FFFFFF"/>
                </a:solidFill>
                <a:latin typeface="Oswald"/>
              </a:rPr>
              <a:t>1</a:t>
            </a:r>
            <a:r>
              <a:rPr lang="ru-RU" sz="2400" b="1" dirty="0" smtClean="0">
                <a:solidFill>
                  <a:srgbClr val="FFFFFF"/>
                </a:solidFill>
                <a:latin typeface="Oswald"/>
              </a:rPr>
              <a:t>8</a:t>
            </a:r>
            <a:endParaRPr lang="en-US" sz="2400" b="1" dirty="0">
              <a:solidFill>
                <a:srgbClr val="FFFFFF"/>
              </a:solidFill>
              <a:latin typeface="Oswald"/>
            </a:endParaRPr>
          </a:p>
        </p:txBody>
      </p:sp>
      <p:sp>
        <p:nvSpPr>
          <p:cNvPr id="11" name="TextBox 11"/>
          <p:cNvSpPr txBox="1"/>
          <p:nvPr/>
        </p:nvSpPr>
        <p:spPr>
          <a:xfrm>
            <a:off x="617348" y="3826540"/>
            <a:ext cx="4509872" cy="1670970"/>
          </a:xfrm>
          <a:prstGeom prst="rect">
            <a:avLst/>
          </a:prstGeom>
        </p:spPr>
        <p:txBody>
          <a:bodyPr lIns="0" tIns="0" rIns="0" bIns="0" rtlCol="0" anchor="t">
            <a:spAutoFit/>
          </a:bodyPr>
          <a:lstStyle/>
          <a:p>
            <a:pPr algn="ctr">
              <a:lnSpc>
                <a:spcPts val="4480"/>
              </a:lnSpc>
            </a:pPr>
            <a:r>
              <a:rPr lang="en-US" sz="2800" spc="112" dirty="0">
                <a:solidFill>
                  <a:srgbClr val="150599"/>
                </a:solidFill>
                <a:latin typeface="Oswald"/>
              </a:rPr>
              <a:t>TYPE OF VISA: TOURISTPURPOSE OF STAY: TOURISM TARGET</a:t>
            </a:r>
            <a:endParaRPr lang="en-US" sz="2800" i="0" spc="112" dirty="0">
              <a:solidFill>
                <a:srgbClr val="545454"/>
              </a:solidFill>
              <a:latin typeface="Oswald"/>
            </a:endParaRPr>
          </a:p>
        </p:txBody>
      </p:sp>
      <p:sp>
        <p:nvSpPr>
          <p:cNvPr id="12" name="TextBox 12"/>
          <p:cNvSpPr txBox="1"/>
          <p:nvPr/>
        </p:nvSpPr>
        <p:spPr>
          <a:xfrm>
            <a:off x="13068814" y="3826540"/>
            <a:ext cx="4509872" cy="1731243"/>
          </a:xfrm>
          <a:prstGeom prst="rect">
            <a:avLst/>
          </a:prstGeom>
        </p:spPr>
        <p:txBody>
          <a:bodyPr lIns="0" tIns="0" rIns="0" bIns="0" rtlCol="0" anchor="t">
            <a:spAutoFit/>
          </a:bodyPr>
          <a:lstStyle/>
          <a:p>
            <a:pPr algn="ctr">
              <a:lnSpc>
                <a:spcPts val="4480"/>
              </a:lnSpc>
            </a:pPr>
            <a:r>
              <a:rPr lang="en-US" sz="2800" spc="112" dirty="0">
                <a:solidFill>
                  <a:srgbClr val="150599"/>
                </a:solidFill>
                <a:latin typeface="Oswald"/>
              </a:rPr>
              <a:t>TYPE OF </a:t>
            </a:r>
            <a:r>
              <a:rPr lang="en-US" sz="2800" spc="112" dirty="0" smtClean="0">
                <a:solidFill>
                  <a:srgbClr val="150599"/>
                </a:solidFill>
                <a:latin typeface="Oswald"/>
              </a:rPr>
              <a:t>VISA</a:t>
            </a:r>
            <a:r>
              <a:rPr lang="en-US" sz="2800" spc="112" dirty="0">
                <a:solidFill>
                  <a:srgbClr val="150599"/>
                </a:solidFill>
                <a:latin typeface="Oswald"/>
              </a:rPr>
              <a:t>: </a:t>
            </a:r>
            <a:r>
              <a:rPr lang="en-US" sz="2800" spc="112" dirty="0" smtClean="0">
                <a:solidFill>
                  <a:srgbClr val="150599"/>
                </a:solidFill>
                <a:latin typeface="Oswald"/>
              </a:rPr>
              <a:t>PRIVATE</a:t>
            </a:r>
          </a:p>
          <a:p>
            <a:pPr algn="ctr">
              <a:lnSpc>
                <a:spcPts val="4480"/>
              </a:lnSpc>
            </a:pPr>
            <a:r>
              <a:rPr lang="en-US" sz="2800" spc="112" dirty="0">
                <a:solidFill>
                  <a:srgbClr val="545454"/>
                </a:solidFill>
                <a:latin typeface="Oswald"/>
              </a:rPr>
              <a:t>PURPOSE OF </a:t>
            </a:r>
            <a:r>
              <a:rPr lang="en-US" sz="2800" spc="112" dirty="0" smtClean="0">
                <a:solidFill>
                  <a:srgbClr val="545454"/>
                </a:solidFill>
                <a:latin typeface="Oswald"/>
              </a:rPr>
              <a:t>STAY: </a:t>
            </a:r>
            <a:endParaRPr lang="en-US" sz="2800" i="0" spc="112" dirty="0">
              <a:solidFill>
                <a:srgbClr val="545454"/>
              </a:solidFill>
              <a:latin typeface="Oswald"/>
            </a:endParaRPr>
          </a:p>
          <a:p>
            <a:pPr algn="ctr">
              <a:lnSpc>
                <a:spcPts val="4480"/>
              </a:lnSpc>
            </a:pPr>
            <a:r>
              <a:rPr lang="en-US" sz="2800" spc="112" dirty="0">
                <a:solidFill>
                  <a:srgbClr val="545454"/>
                </a:solidFill>
                <a:latin typeface="Oswald"/>
              </a:rPr>
              <a:t>SPECIAL CASE</a:t>
            </a:r>
            <a:endParaRPr lang="en-US" sz="2800" i="0" spc="112" dirty="0">
              <a:solidFill>
                <a:srgbClr val="545454"/>
              </a:solidFill>
              <a:latin typeface="Oswald"/>
            </a:endParaRPr>
          </a:p>
        </p:txBody>
      </p:sp>
      <p:sp>
        <p:nvSpPr>
          <p:cNvPr id="13" name="TextBox 13"/>
          <p:cNvSpPr txBox="1"/>
          <p:nvPr/>
        </p:nvSpPr>
        <p:spPr>
          <a:xfrm>
            <a:off x="265471" y="5679066"/>
            <a:ext cx="5435658" cy="3500958"/>
          </a:xfrm>
          <a:prstGeom prst="rect">
            <a:avLst/>
          </a:prstGeom>
        </p:spPr>
        <p:txBody>
          <a:bodyPr wrap="square" lIns="0" tIns="0" rIns="0" bIns="0" rtlCol="0" anchor="t">
            <a:spAutoFit/>
          </a:bodyPr>
          <a:lstStyle/>
          <a:p>
            <a:pPr>
              <a:lnSpc>
                <a:spcPts val="3910"/>
              </a:lnSpc>
            </a:pPr>
            <a:r>
              <a:rPr lang="en-US" sz="2300" b="1" spc="32" dirty="0" smtClean="0">
                <a:solidFill>
                  <a:srgbClr val="CD0808"/>
                </a:solidFill>
                <a:latin typeface="Oswald"/>
              </a:rPr>
              <a:t>VALIDITY: </a:t>
            </a:r>
            <a:endParaRPr lang="en-US" sz="2300" b="1" i="0" spc="32" dirty="0">
              <a:solidFill>
                <a:srgbClr val="CD0808"/>
              </a:solidFill>
              <a:latin typeface="Oswald"/>
            </a:endParaRPr>
          </a:p>
          <a:p>
            <a:pPr>
              <a:lnSpc>
                <a:spcPts val="3910"/>
              </a:lnSpc>
            </a:pPr>
            <a:r>
              <a:rPr lang="en-US" sz="2300" spc="32" dirty="0">
                <a:solidFill>
                  <a:srgbClr val="CD0808"/>
                </a:solidFill>
                <a:latin typeface="Oswald"/>
              </a:rPr>
              <a:t>Up to 30 days</a:t>
            </a:r>
            <a:endParaRPr lang="en-US" sz="2300" b="0" i="0" spc="32" dirty="0">
              <a:solidFill>
                <a:srgbClr val="CD0808"/>
              </a:solidFill>
              <a:latin typeface="Oswald"/>
            </a:endParaRPr>
          </a:p>
          <a:p>
            <a:pPr>
              <a:lnSpc>
                <a:spcPts val="3910"/>
              </a:lnSpc>
            </a:pPr>
            <a:endParaRPr lang="en-US" sz="2300" b="1" i="0" spc="32" dirty="0" smtClean="0">
              <a:solidFill>
                <a:srgbClr val="252827"/>
              </a:solidFill>
              <a:latin typeface="Oswald"/>
            </a:endParaRPr>
          </a:p>
          <a:p>
            <a:pPr>
              <a:lnSpc>
                <a:spcPts val="3910"/>
              </a:lnSpc>
            </a:pPr>
            <a:r>
              <a:rPr lang="en-US" sz="2300" b="1" spc="32" dirty="0" smtClean="0">
                <a:solidFill>
                  <a:srgbClr val="252827"/>
                </a:solidFill>
                <a:latin typeface="Oswald"/>
              </a:rPr>
              <a:t>FOR SOMEONE:</a:t>
            </a:r>
            <a:endParaRPr lang="en-US" sz="2300" b="1" i="0" spc="32" dirty="0">
              <a:solidFill>
                <a:srgbClr val="252827"/>
              </a:solidFill>
              <a:latin typeface="Oswald"/>
            </a:endParaRPr>
          </a:p>
          <a:p>
            <a:pPr>
              <a:lnSpc>
                <a:spcPts val="3910"/>
              </a:lnSpc>
            </a:pPr>
            <a:r>
              <a:rPr lang="en-US" sz="2300" spc="32" dirty="0">
                <a:solidFill>
                  <a:srgbClr val="252827"/>
                </a:solidFill>
                <a:latin typeface="Oswald"/>
              </a:rPr>
              <a:t>Foreigners arriving for tourist purposes on a specialized tour for medical consultations and medical examination</a:t>
            </a:r>
            <a:endParaRPr lang="en-US" sz="2300" b="0" i="0" spc="32" dirty="0">
              <a:solidFill>
                <a:srgbClr val="252827"/>
              </a:solidFill>
              <a:latin typeface="Oswald"/>
            </a:endParaRPr>
          </a:p>
        </p:txBody>
      </p:sp>
      <p:sp>
        <p:nvSpPr>
          <p:cNvPr id="14" name="TextBox 14"/>
          <p:cNvSpPr txBox="1"/>
          <p:nvPr/>
        </p:nvSpPr>
        <p:spPr>
          <a:xfrm>
            <a:off x="12277154" y="5748781"/>
            <a:ext cx="5771727" cy="3000821"/>
          </a:xfrm>
          <a:prstGeom prst="rect">
            <a:avLst/>
          </a:prstGeom>
        </p:spPr>
        <p:txBody>
          <a:bodyPr lIns="0" tIns="0" rIns="0" bIns="0" rtlCol="0" anchor="t">
            <a:spAutoFit/>
          </a:bodyPr>
          <a:lstStyle/>
          <a:p>
            <a:pPr>
              <a:lnSpc>
                <a:spcPts val="3910"/>
              </a:lnSpc>
            </a:pPr>
            <a:r>
              <a:rPr lang="en-US" sz="2300" b="1" spc="32" dirty="0" smtClean="0">
                <a:solidFill>
                  <a:srgbClr val="CD0808"/>
                </a:solidFill>
                <a:latin typeface="Oswald"/>
              </a:rPr>
              <a:t>VALIDITY</a:t>
            </a:r>
            <a:r>
              <a:rPr lang="en-US" sz="2300" b="1" i="0" spc="32" dirty="0" smtClean="0">
                <a:solidFill>
                  <a:srgbClr val="CD0808"/>
                </a:solidFill>
                <a:latin typeface="Oswald"/>
              </a:rPr>
              <a:t>: </a:t>
            </a:r>
            <a:endParaRPr lang="en-US" sz="2300" b="1" i="0" spc="32" dirty="0">
              <a:solidFill>
                <a:srgbClr val="CD0808"/>
              </a:solidFill>
              <a:latin typeface="Oswald"/>
            </a:endParaRPr>
          </a:p>
          <a:p>
            <a:pPr>
              <a:lnSpc>
                <a:spcPts val="3910"/>
              </a:lnSpc>
            </a:pPr>
            <a:r>
              <a:rPr lang="en-US" sz="2300" spc="32" dirty="0">
                <a:solidFill>
                  <a:srgbClr val="CD0808"/>
                </a:solidFill>
                <a:latin typeface="Oswald"/>
              </a:rPr>
              <a:t>Up to 90 days</a:t>
            </a:r>
            <a:endParaRPr lang="en-US" sz="2300" b="0" i="0" spc="32" dirty="0">
              <a:solidFill>
                <a:srgbClr val="CD0808"/>
              </a:solidFill>
              <a:latin typeface="Oswald"/>
            </a:endParaRPr>
          </a:p>
          <a:p>
            <a:pPr>
              <a:lnSpc>
                <a:spcPts val="3910"/>
              </a:lnSpc>
            </a:pPr>
            <a:endParaRPr lang="en-US" sz="2300" b="1" spc="32" dirty="0" smtClean="0">
              <a:solidFill>
                <a:srgbClr val="252827"/>
              </a:solidFill>
              <a:latin typeface="Oswald"/>
            </a:endParaRPr>
          </a:p>
          <a:p>
            <a:pPr>
              <a:lnSpc>
                <a:spcPts val="3910"/>
              </a:lnSpc>
            </a:pPr>
            <a:r>
              <a:rPr lang="en-US" sz="2300" b="1" spc="32" dirty="0" smtClean="0">
                <a:solidFill>
                  <a:srgbClr val="252827"/>
                </a:solidFill>
                <a:latin typeface="Oswald"/>
              </a:rPr>
              <a:t>FOR SOMEONE</a:t>
            </a:r>
            <a:r>
              <a:rPr lang="en-US" sz="2300" b="1" i="0" spc="32" dirty="0" smtClean="0">
                <a:solidFill>
                  <a:srgbClr val="252827"/>
                </a:solidFill>
                <a:latin typeface="Oswald"/>
              </a:rPr>
              <a:t>:</a:t>
            </a:r>
            <a:endParaRPr lang="en-US" sz="2300" b="1" i="0" spc="32" dirty="0">
              <a:solidFill>
                <a:srgbClr val="252827"/>
              </a:solidFill>
              <a:latin typeface="Oswald"/>
            </a:endParaRPr>
          </a:p>
          <a:p>
            <a:pPr>
              <a:lnSpc>
                <a:spcPts val="3910"/>
              </a:lnSpc>
            </a:pPr>
            <a:r>
              <a:rPr lang="en-US" sz="2300" spc="32" dirty="0">
                <a:solidFill>
                  <a:srgbClr val="252827"/>
                </a:solidFill>
                <a:latin typeface="Oswald"/>
              </a:rPr>
              <a:t>Foreigners arriving for emergency treatment or due to serious illness or death of a close relative</a:t>
            </a:r>
            <a:endParaRPr lang="en-US" sz="2300" b="0" i="0" spc="32" dirty="0">
              <a:solidFill>
                <a:srgbClr val="252827"/>
              </a:solidFill>
              <a:latin typeface="Oswald"/>
            </a:endParaRPr>
          </a:p>
        </p:txBody>
      </p:sp>
      <p:sp>
        <p:nvSpPr>
          <p:cNvPr id="15" name="TextBox 15"/>
          <p:cNvSpPr txBox="1"/>
          <p:nvPr/>
        </p:nvSpPr>
        <p:spPr>
          <a:xfrm>
            <a:off x="810409" y="2603387"/>
            <a:ext cx="16774716" cy="872034"/>
          </a:xfrm>
          <a:prstGeom prst="rect">
            <a:avLst/>
          </a:prstGeom>
        </p:spPr>
        <p:txBody>
          <a:bodyPr lIns="0" tIns="0" rIns="0" bIns="0" rtlCol="0" anchor="t">
            <a:spAutoFit/>
          </a:bodyPr>
          <a:lstStyle/>
          <a:p>
            <a:pPr>
              <a:lnSpc>
                <a:spcPts val="3359"/>
              </a:lnSpc>
            </a:pPr>
            <a:r>
              <a:rPr lang="en-US" sz="2400" dirty="0">
                <a:solidFill>
                  <a:srgbClr val="A6A6A6"/>
                </a:solidFill>
                <a:latin typeface="Oswald"/>
              </a:rPr>
              <a:t>* </a:t>
            </a:r>
            <a:r>
              <a:rPr lang="en-US" sz="2400" dirty="0">
                <a:solidFill>
                  <a:srgbClr val="A6A6A6"/>
                </a:solidFill>
                <a:latin typeface="Oswald"/>
              </a:rPr>
              <a:t>In accordance with the Annex to the joint order of the Ministry of foreign Affairs of Russia, MVD of Russia and FSB of Russia from December, 27th, 2003 № 19723А/1048/922</a:t>
            </a:r>
            <a:endParaRPr lang="en-US" sz="2400" dirty="0">
              <a:solidFill>
                <a:srgbClr val="A6A6A6"/>
              </a:solidFill>
              <a:latin typeface="Oswald"/>
            </a:endParaRPr>
          </a:p>
        </p:txBody>
      </p:sp>
    </p:spTree>
    <p:extLst>
      <p:ext uri="{BB962C8B-B14F-4D97-AF65-F5344CB8AC3E}">
        <p14:creationId xmlns:p14="http://schemas.microsoft.com/office/powerpoint/2010/main" val="3913714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sp>
        <p:nvSpPr>
          <p:cNvPr id="2" name="AutoShape 2"/>
          <p:cNvSpPr/>
          <p:nvPr/>
        </p:nvSpPr>
        <p:spPr>
          <a:xfrm>
            <a:off x="0" y="0"/>
            <a:ext cx="5524500" cy="10287000"/>
          </a:xfrm>
          <a:prstGeom prst="rect">
            <a:avLst/>
          </a:prstGeom>
          <a:solidFill>
            <a:srgbClr val="A6A6A6"/>
          </a:solidFill>
        </p:spPr>
      </p:sp>
      <p:sp>
        <p:nvSpPr>
          <p:cNvPr id="3" name="TextBox 3"/>
          <p:cNvSpPr txBox="1"/>
          <p:nvPr/>
        </p:nvSpPr>
        <p:spPr>
          <a:xfrm>
            <a:off x="641228" y="368761"/>
            <a:ext cx="16424393" cy="1563073"/>
          </a:xfrm>
          <a:prstGeom prst="rect">
            <a:avLst/>
          </a:prstGeom>
        </p:spPr>
        <p:txBody>
          <a:bodyPr lIns="0" tIns="0" rIns="0" bIns="0" rtlCol="0" anchor="t">
            <a:spAutoFit/>
          </a:bodyPr>
          <a:lstStyle/>
          <a:p>
            <a:pPr>
              <a:lnSpc>
                <a:spcPts val="6200"/>
              </a:lnSpc>
            </a:pPr>
            <a:r>
              <a:rPr lang="en-US" sz="5000" b="1" spc="100" dirty="0">
                <a:solidFill>
                  <a:srgbClr val="CD0808"/>
                </a:solidFill>
                <a:latin typeface="Oswald"/>
              </a:rPr>
              <a:t>ASSISTANCE IN OBTAINING DOCUMENTATION FOR ENTRY TO RUSSIA</a:t>
            </a:r>
            <a:endParaRPr lang="en-US" sz="5000" b="1" i="0" spc="100" dirty="0">
              <a:solidFill>
                <a:srgbClr val="CD0808"/>
              </a:solidFill>
              <a:latin typeface="Oswald"/>
            </a:endParaRPr>
          </a:p>
        </p:txBody>
      </p:sp>
      <p:sp>
        <p:nvSpPr>
          <p:cNvPr id="4" name="TextBox 4"/>
          <p:cNvSpPr txBox="1"/>
          <p:nvPr/>
        </p:nvSpPr>
        <p:spPr>
          <a:xfrm>
            <a:off x="1935039" y="2483868"/>
            <a:ext cx="10826872" cy="603576"/>
          </a:xfrm>
          <a:prstGeom prst="rect">
            <a:avLst/>
          </a:prstGeom>
        </p:spPr>
        <p:txBody>
          <a:bodyPr lIns="0" tIns="0" rIns="0" bIns="0" rtlCol="0" anchor="t">
            <a:spAutoFit/>
          </a:bodyPr>
          <a:lstStyle/>
          <a:p>
            <a:pPr>
              <a:lnSpc>
                <a:spcPts val="5120"/>
              </a:lnSpc>
            </a:pPr>
            <a:r>
              <a:rPr lang="en-US" sz="3199" b="1" spc="127" dirty="0">
                <a:solidFill>
                  <a:srgbClr val="FFFFFF"/>
                </a:solidFill>
                <a:latin typeface="Oswald"/>
              </a:rPr>
              <a:t>THE INVITATION FOR ARRIVAL TO RUSSIA</a:t>
            </a:r>
            <a:endParaRPr lang="en-US" sz="3200" b="1" i="0" spc="128" dirty="0">
              <a:solidFill>
                <a:srgbClr val="FFFFFF"/>
              </a:solidFill>
              <a:latin typeface="Oswald"/>
            </a:endParaRPr>
          </a:p>
        </p:txBody>
      </p:sp>
      <p:sp>
        <p:nvSpPr>
          <p:cNvPr id="5" name="TextBox 5"/>
          <p:cNvSpPr txBox="1"/>
          <p:nvPr/>
        </p:nvSpPr>
        <p:spPr>
          <a:xfrm>
            <a:off x="641228" y="3651387"/>
            <a:ext cx="11931772" cy="1959511"/>
          </a:xfrm>
          <a:prstGeom prst="rect">
            <a:avLst/>
          </a:prstGeom>
        </p:spPr>
        <p:txBody>
          <a:bodyPr lIns="0" tIns="0" rIns="0" bIns="0" rtlCol="0" anchor="t">
            <a:spAutoFit/>
          </a:bodyPr>
          <a:lstStyle/>
          <a:p>
            <a:pPr>
              <a:lnSpc>
                <a:spcPts val="3920"/>
              </a:lnSpc>
            </a:pPr>
            <a:r>
              <a:rPr lang="en-US" sz="2800" spc="148" dirty="0">
                <a:solidFill>
                  <a:srgbClr val="150599"/>
                </a:solidFill>
                <a:latin typeface="Oswald"/>
              </a:rPr>
              <a:t>A medical organization that has confirmed the possibility of Your treatment can issue You an invitation to enter Russia, as well as resolve the issue of migration registration. </a:t>
            </a:r>
            <a:endParaRPr lang="en-US" sz="2800" spc="148" dirty="0" smtClean="0">
              <a:solidFill>
                <a:srgbClr val="150599"/>
              </a:solidFill>
              <a:latin typeface="Oswald"/>
            </a:endParaRPr>
          </a:p>
          <a:p>
            <a:pPr>
              <a:lnSpc>
                <a:spcPts val="3920"/>
              </a:lnSpc>
            </a:pPr>
            <a:r>
              <a:rPr lang="en-US" sz="2800" spc="148" dirty="0" smtClean="0">
                <a:solidFill>
                  <a:srgbClr val="150599"/>
                </a:solidFill>
                <a:latin typeface="Oswald"/>
              </a:rPr>
              <a:t>For </a:t>
            </a:r>
            <a:r>
              <a:rPr lang="en-US" sz="2800" spc="148" dirty="0">
                <a:solidFill>
                  <a:srgbClr val="150599"/>
                </a:solidFill>
                <a:latin typeface="Oswald"/>
              </a:rPr>
              <a:t>more information please contact Your medical organization.</a:t>
            </a:r>
            <a:endParaRPr lang="en-US" sz="2800" b="0" i="0" spc="148" dirty="0">
              <a:solidFill>
                <a:srgbClr val="150599"/>
              </a:solidFill>
              <a:latin typeface="Oswald"/>
            </a:endParaRPr>
          </a:p>
        </p:txBody>
      </p:sp>
      <p:pic>
        <p:nvPicPr>
          <p:cNvPr id="6" name="Picture 6"/>
          <p:cNvPicPr>
            <a:picLocks noChangeAspect="1"/>
          </p:cNvPicPr>
          <p:nvPr/>
        </p:nvPicPr>
        <p:blipFill>
          <a:blip r:embed="rId2" cstate="print"/>
          <a:srcRect/>
          <a:stretch>
            <a:fillRect/>
          </a:stretch>
        </p:blipFill>
        <p:spPr>
          <a:xfrm rot="5400000">
            <a:off x="641228" y="2318931"/>
            <a:ext cx="1057275" cy="1057275"/>
          </a:xfrm>
          <a:prstGeom prst="rect">
            <a:avLst/>
          </a:prstGeom>
        </p:spPr>
      </p:pic>
      <p:pic>
        <p:nvPicPr>
          <p:cNvPr id="7" name="Picture 7"/>
          <p:cNvPicPr>
            <a:picLocks noChangeAspect="1"/>
          </p:cNvPicPr>
          <p:nvPr/>
        </p:nvPicPr>
        <p:blipFill>
          <a:blip r:embed="rId2" cstate="print"/>
          <a:srcRect/>
          <a:stretch>
            <a:fillRect/>
          </a:stretch>
        </p:blipFill>
        <p:spPr>
          <a:xfrm rot="5400000">
            <a:off x="641228" y="6543471"/>
            <a:ext cx="1057275" cy="1057275"/>
          </a:xfrm>
          <a:prstGeom prst="rect">
            <a:avLst/>
          </a:prstGeom>
        </p:spPr>
      </p:pic>
      <p:sp>
        <p:nvSpPr>
          <p:cNvPr id="8" name="TextBox 8"/>
          <p:cNvSpPr txBox="1"/>
          <p:nvPr/>
        </p:nvSpPr>
        <p:spPr>
          <a:xfrm>
            <a:off x="641228" y="7973636"/>
            <a:ext cx="11684122" cy="1456114"/>
          </a:xfrm>
          <a:prstGeom prst="rect">
            <a:avLst/>
          </a:prstGeom>
        </p:spPr>
        <p:txBody>
          <a:bodyPr lIns="0" tIns="0" rIns="0" bIns="0" rtlCol="0" anchor="t">
            <a:spAutoFit/>
          </a:bodyPr>
          <a:lstStyle/>
          <a:p>
            <a:pPr>
              <a:lnSpc>
                <a:spcPts val="3919"/>
              </a:lnSpc>
            </a:pPr>
            <a:r>
              <a:rPr lang="en-US" sz="2799" spc="148" dirty="0">
                <a:solidFill>
                  <a:srgbClr val="150599"/>
                </a:solidFill>
                <a:latin typeface="Oswald"/>
              </a:rPr>
              <a:t>If the question of Your treatment in Russia is engaged in a tour operator or assistance organization, then instruct the paperwork for a visa to an employee of the organization.</a:t>
            </a:r>
            <a:endParaRPr lang="en-US" sz="2799" b="0" i="0" spc="148" dirty="0">
              <a:solidFill>
                <a:srgbClr val="150599"/>
              </a:solidFill>
              <a:latin typeface="Oswald"/>
            </a:endParaRPr>
          </a:p>
        </p:txBody>
      </p:sp>
      <p:pic>
        <p:nvPicPr>
          <p:cNvPr id="9" name="Picture 9"/>
          <p:cNvPicPr>
            <a:picLocks noChangeAspect="1"/>
          </p:cNvPicPr>
          <p:nvPr/>
        </p:nvPicPr>
        <p:blipFill>
          <a:blip r:embed="rId3" cstate="print">
            <a:alphaModFix amt="48000"/>
          </a:blip>
          <a:srcRect l="26851" r="11419" b="462"/>
          <a:stretch>
            <a:fillRect/>
          </a:stretch>
        </p:blipFill>
        <p:spPr>
          <a:xfrm>
            <a:off x="12950822" y="0"/>
            <a:ext cx="5668751" cy="12187816"/>
          </a:xfrm>
          <a:prstGeom prst="rect">
            <a:avLst/>
          </a:prstGeom>
        </p:spPr>
      </p:pic>
      <p:sp>
        <p:nvSpPr>
          <p:cNvPr id="10" name="TextBox 10"/>
          <p:cNvSpPr txBox="1"/>
          <p:nvPr/>
        </p:nvSpPr>
        <p:spPr>
          <a:xfrm>
            <a:off x="17290293" y="170641"/>
            <a:ext cx="997707" cy="405765"/>
          </a:xfrm>
          <a:prstGeom prst="rect">
            <a:avLst/>
          </a:prstGeom>
        </p:spPr>
        <p:txBody>
          <a:bodyPr lIns="0" tIns="0" rIns="0" bIns="0" rtlCol="0" anchor="t">
            <a:spAutoFit/>
          </a:bodyPr>
          <a:lstStyle/>
          <a:p>
            <a:pPr algn="ctr">
              <a:lnSpc>
                <a:spcPts val="3359"/>
              </a:lnSpc>
            </a:pPr>
            <a:r>
              <a:rPr lang="ru-RU" sz="2400" b="1" dirty="0" smtClean="0">
                <a:solidFill>
                  <a:srgbClr val="FFFFFF"/>
                </a:solidFill>
                <a:latin typeface="Oswald"/>
              </a:rPr>
              <a:t>19</a:t>
            </a:r>
            <a:endParaRPr lang="en-US" sz="2400" b="1" dirty="0">
              <a:solidFill>
                <a:srgbClr val="FFFFFF"/>
              </a:solidFill>
              <a:latin typeface="Oswald"/>
            </a:endParaRPr>
          </a:p>
        </p:txBody>
      </p:sp>
      <p:sp>
        <p:nvSpPr>
          <p:cNvPr id="11" name="TextBox 11"/>
          <p:cNvSpPr txBox="1"/>
          <p:nvPr/>
        </p:nvSpPr>
        <p:spPr>
          <a:xfrm>
            <a:off x="1935039" y="6387252"/>
            <a:ext cx="10826872" cy="1245887"/>
          </a:xfrm>
          <a:prstGeom prst="rect">
            <a:avLst/>
          </a:prstGeom>
        </p:spPr>
        <p:txBody>
          <a:bodyPr lIns="0" tIns="0" rIns="0" bIns="0" rtlCol="0" anchor="t">
            <a:spAutoFit/>
          </a:bodyPr>
          <a:lstStyle/>
          <a:p>
            <a:pPr>
              <a:lnSpc>
                <a:spcPts val="5120"/>
              </a:lnSpc>
            </a:pPr>
            <a:r>
              <a:rPr lang="en-US" sz="3200" b="1" spc="128" dirty="0">
                <a:solidFill>
                  <a:srgbClr val="FFFFFF"/>
                </a:solidFill>
                <a:latin typeface="Oswald"/>
              </a:rPr>
              <a:t>THE NECESSARY PAPERWORK FOR VISA REQUIREMENTS BY THIRD PARTIES</a:t>
            </a:r>
            <a:endParaRPr lang="en-US" sz="3200" b="1" i="0" spc="128" dirty="0">
              <a:solidFill>
                <a:srgbClr val="FFFFFF"/>
              </a:solidFill>
              <a:latin typeface="Oswa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74652" y="555604"/>
            <a:ext cx="9809254" cy="1238148"/>
          </a:xfrm>
          <a:prstGeom prst="rect">
            <a:avLst/>
          </a:prstGeom>
        </p:spPr>
        <p:txBody>
          <a:bodyPr lIns="0" tIns="0" rIns="0" bIns="0" rtlCol="0" anchor="t">
            <a:spAutoFit/>
          </a:bodyPr>
          <a:lstStyle/>
          <a:p>
            <a:pPr>
              <a:lnSpc>
                <a:spcPts val="9920"/>
              </a:lnSpc>
            </a:pPr>
            <a:r>
              <a:rPr lang="en-US" sz="8000" b="1" spc="576" dirty="0">
                <a:solidFill>
                  <a:srgbClr val="252827"/>
                </a:solidFill>
                <a:latin typeface="Oswald"/>
              </a:rPr>
              <a:t>CONTENT</a:t>
            </a:r>
            <a:endParaRPr lang="en-US" sz="8000" b="1" i="0" spc="576" dirty="0">
              <a:solidFill>
                <a:srgbClr val="252827"/>
              </a:solidFill>
              <a:latin typeface="Oswald"/>
            </a:endParaRPr>
          </a:p>
        </p:txBody>
      </p:sp>
      <p:sp>
        <p:nvSpPr>
          <p:cNvPr id="3" name="TextBox 3"/>
          <p:cNvSpPr txBox="1"/>
          <p:nvPr/>
        </p:nvSpPr>
        <p:spPr>
          <a:xfrm>
            <a:off x="457200" y="2200236"/>
            <a:ext cx="12344400" cy="6924973"/>
          </a:xfrm>
          <a:prstGeom prst="rect">
            <a:avLst/>
          </a:prstGeom>
        </p:spPr>
        <p:txBody>
          <a:bodyPr wrap="square" lIns="0" tIns="0" rIns="0" bIns="0" rtlCol="0" anchor="t">
            <a:spAutoFit/>
          </a:bodyPr>
          <a:lstStyle/>
          <a:p>
            <a:pPr>
              <a:lnSpc>
                <a:spcPts val="3640"/>
              </a:lnSpc>
            </a:pPr>
            <a:r>
              <a:rPr lang="en-US" sz="2800" spc="344" dirty="0">
                <a:solidFill>
                  <a:srgbClr val="252827"/>
                </a:solidFill>
                <a:latin typeface="Oswald"/>
              </a:rPr>
              <a:t>What is treatment in Kamchatka </a:t>
            </a:r>
            <a:r>
              <a:rPr lang="ru-RU" sz="2800" spc="344" dirty="0" smtClean="0">
                <a:solidFill>
                  <a:srgbClr val="252827"/>
                </a:solidFill>
                <a:latin typeface="Oswald"/>
              </a:rPr>
              <a:t>к</a:t>
            </a:r>
            <a:r>
              <a:rPr lang="en-US" sz="2800" spc="344" dirty="0" smtClean="0">
                <a:solidFill>
                  <a:srgbClr val="252827"/>
                </a:solidFill>
                <a:latin typeface="Oswald"/>
              </a:rPr>
              <a:t>rai </a:t>
            </a:r>
            <a:r>
              <a:rPr lang="ru-RU" sz="2800" i="0" spc="344" dirty="0" smtClean="0">
                <a:solidFill>
                  <a:srgbClr val="252827"/>
                </a:solidFill>
                <a:latin typeface="Oswald"/>
              </a:rPr>
              <a:t>…………………………….....</a:t>
            </a:r>
            <a:r>
              <a:rPr lang="en-US" sz="2800" i="0" spc="344" dirty="0" smtClean="0">
                <a:solidFill>
                  <a:srgbClr val="252827"/>
                </a:solidFill>
                <a:latin typeface="Oswald"/>
              </a:rPr>
              <a:t>.3-6</a:t>
            </a:r>
            <a:endParaRPr lang="en-US" sz="2800" i="0" spc="344" dirty="0">
              <a:solidFill>
                <a:srgbClr val="252827"/>
              </a:solidFill>
              <a:latin typeface="Oswald"/>
            </a:endParaRPr>
          </a:p>
          <a:p>
            <a:pPr>
              <a:lnSpc>
                <a:spcPts val="3640"/>
              </a:lnSpc>
            </a:pPr>
            <a:endParaRPr lang="en-US" sz="2800" i="0" spc="344" dirty="0">
              <a:solidFill>
                <a:srgbClr val="252827"/>
              </a:solidFill>
              <a:latin typeface="Oswald"/>
            </a:endParaRPr>
          </a:p>
          <a:p>
            <a:pPr>
              <a:lnSpc>
                <a:spcPts val="3640"/>
              </a:lnSpc>
            </a:pPr>
            <a:r>
              <a:rPr lang="en-US" sz="2800" spc="344" dirty="0">
                <a:solidFill>
                  <a:srgbClr val="252827"/>
                </a:solidFill>
                <a:latin typeface="Oswald"/>
              </a:rPr>
              <a:t>I stage: choice of medical organization in Kamchatka </a:t>
            </a:r>
            <a:r>
              <a:rPr lang="en-US" sz="2800" spc="344" dirty="0" err="1" smtClean="0">
                <a:solidFill>
                  <a:srgbClr val="252827"/>
                </a:solidFill>
                <a:latin typeface="Oswald"/>
              </a:rPr>
              <a:t>Krai</a:t>
            </a:r>
            <a:r>
              <a:rPr lang="ru-RU" sz="2800" spc="344" dirty="0" smtClean="0">
                <a:solidFill>
                  <a:srgbClr val="252827"/>
                </a:solidFill>
                <a:latin typeface="Oswald"/>
              </a:rPr>
              <a:t>…….</a:t>
            </a:r>
            <a:r>
              <a:rPr lang="ru-RU" sz="2800" i="0" spc="344" dirty="0" smtClean="0">
                <a:solidFill>
                  <a:srgbClr val="252827"/>
                </a:solidFill>
                <a:latin typeface="Oswald"/>
              </a:rPr>
              <a:t>...</a:t>
            </a:r>
            <a:r>
              <a:rPr lang="en-US" sz="2800" i="0" spc="344" dirty="0" smtClean="0">
                <a:solidFill>
                  <a:srgbClr val="252827"/>
                </a:solidFill>
                <a:latin typeface="Oswald"/>
              </a:rPr>
              <a:t>...</a:t>
            </a:r>
            <a:r>
              <a:rPr lang="en-US" sz="2800" i="0" spc="344" dirty="0">
                <a:solidFill>
                  <a:srgbClr val="252827"/>
                </a:solidFill>
                <a:latin typeface="Oswald"/>
              </a:rPr>
              <a:t>7-9</a:t>
            </a:r>
          </a:p>
          <a:p>
            <a:pPr>
              <a:lnSpc>
                <a:spcPts val="3640"/>
              </a:lnSpc>
            </a:pPr>
            <a:endParaRPr lang="en-US" sz="2800" i="0" spc="344" dirty="0">
              <a:solidFill>
                <a:srgbClr val="252827"/>
              </a:solidFill>
              <a:latin typeface="Oswald"/>
            </a:endParaRPr>
          </a:p>
          <a:p>
            <a:pPr>
              <a:lnSpc>
                <a:spcPts val="3640"/>
              </a:lnSpc>
            </a:pPr>
            <a:r>
              <a:rPr lang="en-US" sz="2800" spc="344" dirty="0" smtClean="0">
                <a:solidFill>
                  <a:srgbClr val="252827"/>
                </a:solidFill>
                <a:latin typeface="Oswald"/>
              </a:rPr>
              <a:t>II</a:t>
            </a:r>
            <a:r>
              <a:rPr lang="ru-RU" sz="2800" spc="344" dirty="0" smtClean="0">
                <a:solidFill>
                  <a:srgbClr val="252827"/>
                </a:solidFill>
                <a:latin typeface="Oswald"/>
              </a:rPr>
              <a:t> </a:t>
            </a:r>
            <a:r>
              <a:rPr lang="en-US" sz="2800" spc="344" dirty="0" smtClean="0">
                <a:solidFill>
                  <a:srgbClr val="252827"/>
                </a:solidFill>
                <a:latin typeface="Oswald"/>
              </a:rPr>
              <a:t>stage: </a:t>
            </a:r>
            <a:r>
              <a:rPr lang="en-US" sz="2800" spc="344" dirty="0">
                <a:solidFill>
                  <a:srgbClr val="252827"/>
                </a:solidFill>
                <a:latin typeface="Oswald"/>
              </a:rPr>
              <a:t>sending a request for treatment to a medical organization.........................................................................</a:t>
            </a:r>
            <a:r>
              <a:rPr lang="ru-RU" sz="2800" i="0" spc="344" dirty="0" smtClean="0">
                <a:solidFill>
                  <a:srgbClr val="252827"/>
                </a:solidFill>
                <a:latin typeface="Oswald"/>
              </a:rPr>
              <a:t>...</a:t>
            </a:r>
            <a:r>
              <a:rPr lang="en-US" sz="2800" i="0" spc="344" dirty="0" smtClean="0">
                <a:solidFill>
                  <a:srgbClr val="252827"/>
                </a:solidFill>
                <a:latin typeface="Oswald"/>
              </a:rPr>
              <a:t>......</a:t>
            </a:r>
            <a:r>
              <a:rPr lang="en-US" sz="2800" i="0" spc="344" dirty="0">
                <a:solidFill>
                  <a:srgbClr val="252827"/>
                </a:solidFill>
                <a:latin typeface="Oswald"/>
              </a:rPr>
              <a:t>10-11</a:t>
            </a:r>
          </a:p>
          <a:p>
            <a:pPr>
              <a:lnSpc>
                <a:spcPts val="3640"/>
              </a:lnSpc>
            </a:pPr>
            <a:endParaRPr lang="en-US" sz="2800" i="0" spc="344" dirty="0">
              <a:solidFill>
                <a:srgbClr val="252827"/>
              </a:solidFill>
              <a:latin typeface="Oswald"/>
            </a:endParaRPr>
          </a:p>
          <a:p>
            <a:pPr>
              <a:lnSpc>
                <a:spcPts val="3640"/>
              </a:lnSpc>
            </a:pPr>
            <a:r>
              <a:rPr lang="en-US" sz="2800" spc="344" dirty="0" smtClean="0">
                <a:solidFill>
                  <a:srgbClr val="252827"/>
                </a:solidFill>
                <a:latin typeface="Oswald"/>
              </a:rPr>
              <a:t>III</a:t>
            </a:r>
            <a:r>
              <a:rPr lang="ru-RU" sz="2800" spc="344" dirty="0" smtClean="0">
                <a:solidFill>
                  <a:srgbClr val="252827"/>
                </a:solidFill>
                <a:latin typeface="Oswald"/>
              </a:rPr>
              <a:t> </a:t>
            </a:r>
            <a:r>
              <a:rPr lang="en-US" sz="2800" spc="344" dirty="0" smtClean="0">
                <a:solidFill>
                  <a:srgbClr val="252827"/>
                </a:solidFill>
                <a:latin typeface="Oswald"/>
              </a:rPr>
              <a:t>stage</a:t>
            </a:r>
            <a:r>
              <a:rPr lang="en-US" sz="2800" i="0" spc="344" dirty="0" smtClean="0">
                <a:solidFill>
                  <a:srgbClr val="252827"/>
                </a:solidFill>
                <a:latin typeface="Oswald"/>
              </a:rPr>
              <a:t>: </a:t>
            </a:r>
            <a:r>
              <a:rPr lang="en-US" sz="2800" spc="344" dirty="0">
                <a:solidFill>
                  <a:srgbClr val="252827"/>
                </a:solidFill>
                <a:latin typeface="Oswald"/>
              </a:rPr>
              <a:t>accommodation </a:t>
            </a:r>
            <a:r>
              <a:rPr lang="en-US" sz="2800" spc="344" dirty="0" smtClean="0">
                <a:solidFill>
                  <a:srgbClr val="252827"/>
                </a:solidFill>
                <a:latin typeface="Oswald"/>
              </a:rPr>
              <a:t>and</a:t>
            </a:r>
            <a:r>
              <a:rPr lang="ru-RU" sz="2800" spc="344" dirty="0" smtClean="0">
                <a:solidFill>
                  <a:srgbClr val="252827"/>
                </a:solidFill>
                <a:latin typeface="Oswald"/>
              </a:rPr>
              <a:t> </a:t>
            </a:r>
            <a:r>
              <a:rPr lang="en-US" sz="2800" spc="344" dirty="0" smtClean="0">
                <a:solidFill>
                  <a:srgbClr val="252827"/>
                </a:solidFill>
                <a:latin typeface="Oswald"/>
              </a:rPr>
              <a:t>transport</a:t>
            </a:r>
            <a:r>
              <a:rPr lang="en-US" sz="2800" spc="344" dirty="0">
                <a:solidFill>
                  <a:srgbClr val="252827"/>
                </a:solidFill>
                <a:latin typeface="Oswald"/>
              </a:rPr>
              <a:t>....................................</a:t>
            </a:r>
            <a:r>
              <a:rPr lang="ru-RU" sz="2800" i="0" spc="344" dirty="0" smtClean="0">
                <a:solidFill>
                  <a:srgbClr val="252827"/>
                </a:solidFill>
                <a:latin typeface="Oswald"/>
              </a:rPr>
              <a:t>..</a:t>
            </a:r>
            <a:r>
              <a:rPr lang="en-US" sz="2800" i="0" spc="344" dirty="0" smtClean="0">
                <a:solidFill>
                  <a:srgbClr val="252827"/>
                </a:solidFill>
                <a:latin typeface="Oswald"/>
              </a:rPr>
              <a:t>..12-15</a:t>
            </a:r>
            <a:endParaRPr lang="en-US" sz="2800" i="0" spc="344" dirty="0">
              <a:solidFill>
                <a:srgbClr val="252827"/>
              </a:solidFill>
              <a:latin typeface="Oswald"/>
            </a:endParaRPr>
          </a:p>
          <a:p>
            <a:pPr>
              <a:lnSpc>
                <a:spcPts val="3640"/>
              </a:lnSpc>
            </a:pPr>
            <a:endParaRPr lang="en-US" sz="2800" i="0" spc="344" dirty="0">
              <a:solidFill>
                <a:srgbClr val="252827"/>
              </a:solidFill>
              <a:latin typeface="Oswald"/>
            </a:endParaRPr>
          </a:p>
          <a:p>
            <a:pPr>
              <a:lnSpc>
                <a:spcPts val="3640"/>
              </a:lnSpc>
            </a:pPr>
            <a:r>
              <a:rPr lang="en-US" sz="2800" i="0" spc="344" dirty="0">
                <a:solidFill>
                  <a:srgbClr val="252827"/>
                </a:solidFill>
                <a:latin typeface="Oswald"/>
              </a:rPr>
              <a:t>IV </a:t>
            </a:r>
            <a:r>
              <a:rPr lang="en-US" sz="2800" spc="344" dirty="0" smtClean="0">
                <a:solidFill>
                  <a:srgbClr val="252827"/>
                </a:solidFill>
                <a:latin typeface="Oswald"/>
              </a:rPr>
              <a:t>stage</a:t>
            </a:r>
            <a:r>
              <a:rPr lang="en-US" sz="2800" spc="344" dirty="0">
                <a:solidFill>
                  <a:srgbClr val="252827"/>
                </a:solidFill>
                <a:latin typeface="Oswald"/>
              </a:rPr>
              <a:t>: visa </a:t>
            </a:r>
            <a:r>
              <a:rPr lang="en-US" sz="2800" spc="344" dirty="0" smtClean="0">
                <a:solidFill>
                  <a:srgbClr val="252827"/>
                </a:solidFill>
                <a:latin typeface="Oswald"/>
              </a:rPr>
              <a:t>processing …..............................................</a:t>
            </a:r>
            <a:r>
              <a:rPr lang="ru-RU" sz="2800" i="0" spc="344" dirty="0" smtClean="0">
                <a:solidFill>
                  <a:srgbClr val="252827"/>
                </a:solidFill>
                <a:latin typeface="Oswald"/>
              </a:rPr>
              <a:t>..</a:t>
            </a:r>
            <a:r>
              <a:rPr lang="en-US" sz="2800" i="0" spc="344" dirty="0" smtClean="0">
                <a:solidFill>
                  <a:srgbClr val="252827"/>
                </a:solidFill>
                <a:latin typeface="Oswald"/>
              </a:rPr>
              <a:t>.........</a:t>
            </a:r>
            <a:r>
              <a:rPr lang="en-US" sz="2800" i="0" spc="344" dirty="0">
                <a:solidFill>
                  <a:srgbClr val="252827"/>
                </a:solidFill>
                <a:latin typeface="Oswald"/>
              </a:rPr>
              <a:t>16-20</a:t>
            </a:r>
          </a:p>
          <a:p>
            <a:pPr>
              <a:lnSpc>
                <a:spcPts val="3640"/>
              </a:lnSpc>
            </a:pPr>
            <a:endParaRPr lang="en-US" sz="2800" i="0" spc="344" dirty="0">
              <a:solidFill>
                <a:srgbClr val="252827"/>
              </a:solidFill>
              <a:latin typeface="Oswald"/>
            </a:endParaRPr>
          </a:p>
          <a:p>
            <a:pPr>
              <a:lnSpc>
                <a:spcPts val="3639"/>
              </a:lnSpc>
            </a:pPr>
            <a:r>
              <a:rPr lang="en-US" sz="2800" i="0" spc="344" dirty="0">
                <a:solidFill>
                  <a:srgbClr val="252827"/>
                </a:solidFill>
                <a:latin typeface="Oswald"/>
              </a:rPr>
              <a:t>V </a:t>
            </a:r>
            <a:r>
              <a:rPr lang="en-US" sz="2800" spc="344" dirty="0" smtClean="0">
                <a:solidFill>
                  <a:srgbClr val="252827"/>
                </a:solidFill>
                <a:latin typeface="Oswald"/>
              </a:rPr>
              <a:t>stage</a:t>
            </a:r>
            <a:r>
              <a:rPr lang="en-US" sz="2800" i="0" spc="344" dirty="0" smtClean="0">
                <a:solidFill>
                  <a:srgbClr val="252827"/>
                </a:solidFill>
                <a:latin typeface="Oswald"/>
              </a:rPr>
              <a:t>: </a:t>
            </a:r>
            <a:r>
              <a:rPr lang="en-US" sz="2800" i="0" spc="344" dirty="0">
                <a:solidFill>
                  <a:srgbClr val="252827"/>
                </a:solidFill>
                <a:latin typeface="Oswald"/>
              </a:rPr>
              <a:t>Welcome to Russia! </a:t>
            </a:r>
            <a:r>
              <a:rPr lang="en-US" sz="2800" i="0" spc="344" dirty="0" smtClean="0">
                <a:solidFill>
                  <a:srgbClr val="252827"/>
                </a:solidFill>
                <a:latin typeface="Oswald"/>
              </a:rPr>
              <a:t>............................................</a:t>
            </a:r>
            <a:r>
              <a:rPr lang="ru-RU" sz="2800" i="0" spc="344" dirty="0" smtClean="0">
                <a:solidFill>
                  <a:srgbClr val="252827"/>
                </a:solidFill>
                <a:latin typeface="Oswald"/>
              </a:rPr>
              <a:t>..</a:t>
            </a:r>
            <a:r>
              <a:rPr lang="en-US" sz="2800" i="0" spc="344" dirty="0" smtClean="0">
                <a:solidFill>
                  <a:srgbClr val="252827"/>
                </a:solidFill>
                <a:latin typeface="Oswald"/>
              </a:rPr>
              <a:t>..........</a:t>
            </a:r>
            <a:r>
              <a:rPr lang="en-US" sz="2800" b="0" i="0" spc="344" dirty="0">
                <a:solidFill>
                  <a:srgbClr val="252827"/>
                </a:solidFill>
                <a:latin typeface="Oswald"/>
              </a:rPr>
              <a:t>2</a:t>
            </a:r>
            <a:r>
              <a:rPr lang="en-US" sz="2799" b="0" i="0" spc="344" dirty="0">
                <a:solidFill>
                  <a:srgbClr val="252827"/>
                </a:solidFill>
                <a:latin typeface="Oswald"/>
              </a:rPr>
              <a:t>1-22</a:t>
            </a:r>
          </a:p>
          <a:p>
            <a:pPr>
              <a:lnSpc>
                <a:spcPts val="3639"/>
              </a:lnSpc>
            </a:pPr>
            <a:endParaRPr lang="en-US" sz="2799" b="0" i="0" spc="344" dirty="0">
              <a:solidFill>
                <a:srgbClr val="252827"/>
              </a:solidFill>
              <a:latin typeface="Oswald"/>
            </a:endParaRPr>
          </a:p>
          <a:p>
            <a:pPr>
              <a:lnSpc>
                <a:spcPts val="3640"/>
              </a:lnSpc>
            </a:pPr>
            <a:r>
              <a:rPr lang="en-US" sz="2800" spc="344" dirty="0">
                <a:solidFill>
                  <a:srgbClr val="252827"/>
                </a:solidFill>
                <a:latin typeface="Oswald"/>
              </a:rPr>
              <a:t>Contacts..........................................................................</a:t>
            </a:r>
            <a:r>
              <a:rPr lang="ru-RU" sz="2800" b="0" i="0" spc="344" dirty="0" smtClean="0">
                <a:solidFill>
                  <a:srgbClr val="252827"/>
                </a:solidFill>
                <a:latin typeface="Oswald"/>
              </a:rPr>
              <a:t>.......</a:t>
            </a:r>
            <a:r>
              <a:rPr lang="en-US" sz="2800" b="0" i="0" spc="344" dirty="0" smtClean="0">
                <a:solidFill>
                  <a:srgbClr val="252827"/>
                </a:solidFill>
                <a:latin typeface="Oswald"/>
              </a:rPr>
              <a:t>...........</a:t>
            </a:r>
            <a:r>
              <a:rPr lang="en-US" sz="2800" b="0" i="0" spc="344" dirty="0">
                <a:solidFill>
                  <a:srgbClr val="252827"/>
                </a:solidFill>
                <a:latin typeface="Oswald"/>
              </a:rPr>
              <a:t>23</a:t>
            </a:r>
          </a:p>
          <a:p>
            <a:pPr>
              <a:lnSpc>
                <a:spcPts val="3640"/>
              </a:lnSpc>
            </a:pPr>
            <a:endParaRPr lang="en-US" sz="2800" b="0" i="0" spc="344" dirty="0">
              <a:solidFill>
                <a:srgbClr val="252827"/>
              </a:solidFill>
              <a:latin typeface="Oswald"/>
            </a:endParaRPr>
          </a:p>
        </p:txBody>
      </p:sp>
      <p:pic>
        <p:nvPicPr>
          <p:cNvPr id="4" name="Picture 4"/>
          <p:cNvPicPr>
            <a:picLocks noChangeAspect="1"/>
          </p:cNvPicPr>
          <p:nvPr/>
        </p:nvPicPr>
        <p:blipFill>
          <a:blip r:embed="rId2" cstate="print"/>
          <a:srcRect l="44801" t="44801" r="44801" b="44801"/>
          <a:stretch>
            <a:fillRect/>
          </a:stretch>
        </p:blipFill>
        <p:spPr>
          <a:xfrm>
            <a:off x="-872841" y="9258300"/>
            <a:ext cx="1901541" cy="1901541"/>
          </a:xfrm>
          <a:prstGeom prst="rect">
            <a:avLst/>
          </a:prstGeom>
        </p:spPr>
      </p:pic>
      <p:sp>
        <p:nvSpPr>
          <p:cNvPr id="5" name="AutoShape 5"/>
          <p:cNvSpPr/>
          <p:nvPr/>
        </p:nvSpPr>
        <p:spPr>
          <a:xfrm>
            <a:off x="13144500" y="0"/>
            <a:ext cx="5143500" cy="10287000"/>
          </a:xfrm>
          <a:prstGeom prst="rect">
            <a:avLst/>
          </a:prstGeom>
          <a:solidFill>
            <a:srgbClr val="545454"/>
          </a:solidFill>
        </p:spPr>
      </p:sp>
      <p:pic>
        <p:nvPicPr>
          <p:cNvPr id="6" name="Picture 6"/>
          <p:cNvPicPr>
            <a:picLocks noChangeAspect="1"/>
          </p:cNvPicPr>
          <p:nvPr/>
        </p:nvPicPr>
        <p:blipFill>
          <a:blip r:embed="rId3" cstate="print"/>
          <a:srcRect l="44801" t="44801" r="44801" b="44801"/>
          <a:stretch>
            <a:fillRect/>
          </a:stretch>
        </p:blipFill>
        <p:spPr>
          <a:xfrm>
            <a:off x="17062221" y="-545662"/>
            <a:ext cx="1901541" cy="1901541"/>
          </a:xfrm>
          <a:prstGeom prst="rect">
            <a:avLst/>
          </a:prstGeom>
        </p:spPr>
      </p:pic>
      <p:sp>
        <p:nvSpPr>
          <p:cNvPr id="9" name="Прямоугольник 8">
            <a:extLst>
              <a:ext uri="{FF2B5EF4-FFF2-40B4-BE49-F238E27FC236}">
                <a16:creationId xmlns="" xmlns:a16="http://schemas.microsoft.com/office/drawing/2014/main" id="{ED09EDAF-86B9-6149-81C9-9831A3F328DD}"/>
              </a:ext>
            </a:extLst>
          </p:cNvPr>
          <p:cNvSpPr/>
          <p:nvPr/>
        </p:nvSpPr>
        <p:spPr>
          <a:xfrm>
            <a:off x="13144500" y="8086764"/>
            <a:ext cx="5143500" cy="2200236"/>
          </a:xfrm>
          <a:prstGeom prst="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7"/>
          <p:cNvSpPr txBox="1"/>
          <p:nvPr/>
        </p:nvSpPr>
        <p:spPr>
          <a:xfrm>
            <a:off x="13571561" y="8080105"/>
            <a:ext cx="4335439" cy="1731243"/>
          </a:xfrm>
          <a:prstGeom prst="rect">
            <a:avLst/>
          </a:prstGeom>
          <a:ln>
            <a:noFill/>
          </a:ln>
        </p:spPr>
        <p:txBody>
          <a:bodyPr wrap="square" lIns="0" tIns="0" rIns="0" bIns="0" rtlCol="0" anchor="t">
            <a:spAutoFit/>
          </a:bodyPr>
          <a:lstStyle/>
          <a:p>
            <a:pPr>
              <a:lnSpc>
                <a:spcPts val="2730"/>
              </a:lnSpc>
            </a:pPr>
            <a:r>
              <a:rPr lang="en-US" sz="2200" spc="205" dirty="0">
                <a:solidFill>
                  <a:srgbClr val="C50001"/>
                </a:solidFill>
                <a:latin typeface="Oswald"/>
              </a:rPr>
              <a:t>Materials prepared</a:t>
            </a:r>
            <a:endParaRPr lang="ru-RU" sz="2200" spc="205" dirty="0">
              <a:solidFill>
                <a:srgbClr val="C50001"/>
              </a:solidFill>
              <a:latin typeface="Oswald"/>
            </a:endParaRPr>
          </a:p>
          <a:p>
            <a:pPr>
              <a:lnSpc>
                <a:spcPts val="2730"/>
              </a:lnSpc>
            </a:pPr>
            <a:endParaRPr lang="en-US" sz="1900" b="1" i="0" spc="205" dirty="0">
              <a:solidFill>
                <a:srgbClr val="C00000"/>
              </a:solidFill>
              <a:latin typeface="Oswald"/>
            </a:endParaRPr>
          </a:p>
          <a:p>
            <a:pPr>
              <a:lnSpc>
                <a:spcPts val="2730"/>
              </a:lnSpc>
            </a:pPr>
            <a:r>
              <a:rPr lang="en-US" sz="2800" dirty="0">
                <a:solidFill>
                  <a:srgbClr val="002060"/>
                </a:solidFill>
                <a:latin typeface="Oswald"/>
              </a:rPr>
              <a:t>Coordinating center development </a:t>
            </a:r>
            <a:endParaRPr lang="en-US" sz="2800" dirty="0" smtClean="0">
              <a:solidFill>
                <a:srgbClr val="002060"/>
              </a:solidFill>
              <a:latin typeface="Oswald"/>
            </a:endParaRPr>
          </a:p>
          <a:p>
            <a:pPr>
              <a:lnSpc>
                <a:spcPts val="2730"/>
              </a:lnSpc>
            </a:pPr>
            <a:r>
              <a:rPr lang="en-US" sz="2800" dirty="0" smtClean="0">
                <a:solidFill>
                  <a:srgbClr val="002060"/>
                </a:solidFill>
                <a:latin typeface="Oswald"/>
              </a:rPr>
              <a:t>of </a:t>
            </a:r>
            <a:r>
              <a:rPr lang="en-US" sz="2800" dirty="0">
                <a:solidFill>
                  <a:srgbClr val="002060"/>
                </a:solidFill>
                <a:latin typeface="Oswald"/>
              </a:rPr>
              <a:t>export of medical services</a:t>
            </a:r>
            <a:r>
              <a:rPr lang="ru-RU" sz="2800" dirty="0" smtClean="0">
                <a:solidFill>
                  <a:srgbClr val="002060"/>
                </a:solidFill>
                <a:latin typeface="Oswald"/>
              </a:rPr>
              <a:t> </a:t>
            </a:r>
            <a:endParaRPr lang="ru-RU" sz="2800" dirty="0">
              <a:solidFill>
                <a:srgbClr val="002060"/>
              </a:solidFill>
              <a:latin typeface="Oswald"/>
            </a:endParaRPr>
          </a:p>
          <a:p>
            <a:pPr>
              <a:lnSpc>
                <a:spcPts val="2730"/>
              </a:lnSpc>
            </a:pPr>
            <a:endParaRPr lang="en-US" sz="2400" b="0" i="0" dirty="0">
              <a:solidFill>
                <a:srgbClr val="002060"/>
              </a:solidFill>
              <a:latin typeface="Oswald"/>
            </a:endParaRPr>
          </a:p>
        </p:txBody>
      </p:sp>
      <p:sp>
        <p:nvSpPr>
          <p:cNvPr id="8" name="TextBox 8"/>
          <p:cNvSpPr txBox="1"/>
          <p:nvPr/>
        </p:nvSpPr>
        <p:spPr>
          <a:xfrm>
            <a:off x="17380788" y="178414"/>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2</a:t>
            </a:r>
          </a:p>
        </p:txBody>
      </p:sp>
    </p:spTree>
    <p:extLst>
      <p:ext uri="{BB962C8B-B14F-4D97-AF65-F5344CB8AC3E}">
        <p14:creationId xmlns:p14="http://schemas.microsoft.com/office/powerpoint/2010/main" val="3394832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44801" t="44801" r="44801" b="44801"/>
          <a:stretch>
            <a:fillRect/>
          </a:stretch>
        </p:blipFill>
        <p:spPr>
          <a:xfrm>
            <a:off x="8166199" y="9456539"/>
            <a:ext cx="1901541" cy="1901541"/>
          </a:xfrm>
          <a:prstGeom prst="rect">
            <a:avLst/>
          </a:prstGeom>
        </p:spPr>
      </p:pic>
      <p:pic>
        <p:nvPicPr>
          <p:cNvPr id="3" name="Picture 3"/>
          <p:cNvPicPr>
            <a:picLocks noChangeAspect="1"/>
          </p:cNvPicPr>
          <p:nvPr/>
        </p:nvPicPr>
        <p:blipFill>
          <a:blip r:embed="rId3" cstate="print"/>
          <a:srcRect l="44801" t="44801" r="44801" b="44801"/>
          <a:stretch>
            <a:fillRect/>
          </a:stretch>
        </p:blipFill>
        <p:spPr>
          <a:xfrm>
            <a:off x="8179594" y="-1031379"/>
            <a:ext cx="1901541" cy="1901541"/>
          </a:xfrm>
          <a:prstGeom prst="rect">
            <a:avLst/>
          </a:prstGeom>
        </p:spPr>
      </p:pic>
      <p:sp>
        <p:nvSpPr>
          <p:cNvPr id="4" name="TextBox 4"/>
          <p:cNvSpPr txBox="1"/>
          <p:nvPr/>
        </p:nvSpPr>
        <p:spPr>
          <a:xfrm>
            <a:off x="801893" y="3009900"/>
            <a:ext cx="16952707" cy="3132113"/>
          </a:xfrm>
          <a:prstGeom prst="rect">
            <a:avLst/>
          </a:prstGeom>
        </p:spPr>
        <p:txBody>
          <a:bodyPr lIns="0" tIns="0" rIns="0" bIns="0" rtlCol="0" anchor="t">
            <a:spAutoFit/>
          </a:bodyPr>
          <a:lstStyle/>
          <a:p>
            <a:pPr algn="ctr">
              <a:lnSpc>
                <a:spcPts val="12439"/>
              </a:lnSpc>
            </a:pPr>
            <a:r>
              <a:rPr lang="en-US" sz="10031" b="1" i="0" spc="722" dirty="0">
                <a:solidFill>
                  <a:srgbClr val="FFFFFF"/>
                </a:solidFill>
                <a:latin typeface="Oswald"/>
              </a:rPr>
              <a:t>V </a:t>
            </a:r>
            <a:r>
              <a:rPr lang="en-US" sz="10031" b="1" spc="722" dirty="0">
                <a:solidFill>
                  <a:srgbClr val="FFFFFF"/>
                </a:solidFill>
                <a:latin typeface="Oswald"/>
              </a:rPr>
              <a:t>STEP</a:t>
            </a:r>
          </a:p>
          <a:p>
            <a:pPr algn="ctr">
              <a:lnSpc>
                <a:spcPts val="12439"/>
              </a:lnSpc>
            </a:pPr>
            <a:endParaRPr lang="en-US" sz="10031" b="1" i="0" spc="722" dirty="0">
              <a:solidFill>
                <a:srgbClr val="FFFFFF"/>
              </a:solidFill>
              <a:latin typeface="Oswald"/>
            </a:endParaRPr>
          </a:p>
        </p:txBody>
      </p:sp>
      <p:sp>
        <p:nvSpPr>
          <p:cNvPr id="5" name="TextBox 5"/>
          <p:cNvSpPr txBox="1"/>
          <p:nvPr/>
        </p:nvSpPr>
        <p:spPr>
          <a:xfrm>
            <a:off x="387800" y="5147930"/>
            <a:ext cx="17458337" cy="1718419"/>
          </a:xfrm>
          <a:prstGeom prst="rect">
            <a:avLst/>
          </a:prstGeom>
        </p:spPr>
        <p:txBody>
          <a:bodyPr lIns="0" tIns="0" rIns="0" bIns="0" rtlCol="0" anchor="t">
            <a:spAutoFit/>
          </a:bodyPr>
          <a:lstStyle/>
          <a:p>
            <a:pPr algn="ctr">
              <a:lnSpc>
                <a:spcPts val="6719"/>
              </a:lnSpc>
            </a:pPr>
            <a:r>
              <a:rPr lang="en-US" sz="4200" b="1" i="0" spc="508" dirty="0">
                <a:solidFill>
                  <a:srgbClr val="CD0808"/>
                </a:solidFill>
                <a:latin typeface="Oswald"/>
              </a:rPr>
              <a:t>WELCOME TO RUSSIA!</a:t>
            </a:r>
          </a:p>
          <a:p>
            <a:pPr algn="ctr">
              <a:lnSpc>
                <a:spcPts val="6720"/>
              </a:lnSpc>
            </a:pPr>
            <a:r>
              <a:rPr lang="en-US" sz="4200" b="1" spc="508" dirty="0">
                <a:solidFill>
                  <a:srgbClr val="D9D9D9"/>
                </a:solidFill>
                <a:latin typeface="Oswald"/>
              </a:rPr>
              <a:t>USEFUL PHONE NUMBERS</a:t>
            </a:r>
            <a:endParaRPr lang="en-US" sz="4200" b="1" i="0" spc="508" dirty="0">
              <a:solidFill>
                <a:srgbClr val="D9D9D9"/>
              </a:solidFill>
              <a:latin typeface="Oswald"/>
            </a:endParaRPr>
          </a:p>
        </p:txBody>
      </p:sp>
      <p:sp>
        <p:nvSpPr>
          <p:cNvPr id="6" name="TextBox 6"/>
          <p:cNvSpPr txBox="1"/>
          <p:nvPr/>
        </p:nvSpPr>
        <p:spPr>
          <a:xfrm>
            <a:off x="17290293" y="106843"/>
            <a:ext cx="997707" cy="405765"/>
          </a:xfrm>
          <a:prstGeom prst="rect">
            <a:avLst/>
          </a:prstGeom>
        </p:spPr>
        <p:txBody>
          <a:bodyPr lIns="0" tIns="0" rIns="0" bIns="0" rtlCol="0" anchor="t">
            <a:spAutoFit/>
          </a:bodyPr>
          <a:lstStyle/>
          <a:p>
            <a:pPr algn="ctr">
              <a:lnSpc>
                <a:spcPts val="3359"/>
              </a:lnSpc>
            </a:pPr>
            <a:r>
              <a:rPr lang="en-US" sz="2400" b="1" dirty="0" smtClean="0">
                <a:solidFill>
                  <a:srgbClr val="FFFFFF"/>
                </a:solidFill>
                <a:latin typeface="Oswald"/>
              </a:rPr>
              <a:t>2</a:t>
            </a:r>
            <a:r>
              <a:rPr lang="ru-RU" sz="2400" b="1" dirty="0" smtClean="0">
                <a:solidFill>
                  <a:srgbClr val="FFFFFF"/>
                </a:solidFill>
                <a:latin typeface="Oswald"/>
              </a:rPr>
              <a:t>0</a:t>
            </a:r>
            <a:endParaRPr lang="en-US" sz="2400" b="1" dirty="0">
              <a:solidFill>
                <a:srgbClr val="FFFFFF"/>
              </a:solidFill>
              <a:latin typeface="Oswald"/>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D0808"/>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4981575"/>
          </a:xfrm>
          <a:prstGeom prst="rect">
            <a:avLst/>
          </a:prstGeom>
          <a:solidFill>
            <a:srgbClr val="545454"/>
          </a:solidFill>
        </p:spPr>
      </p:sp>
      <p:grpSp>
        <p:nvGrpSpPr>
          <p:cNvPr id="3" name="Group 3"/>
          <p:cNvGrpSpPr/>
          <p:nvPr/>
        </p:nvGrpSpPr>
        <p:grpSpPr>
          <a:xfrm>
            <a:off x="0" y="2768654"/>
            <a:ext cx="2740798" cy="2212921"/>
            <a:chOff x="0" y="0"/>
            <a:chExt cx="6350000" cy="5126990"/>
          </a:xfrm>
        </p:grpSpPr>
        <p:sp>
          <p:nvSpPr>
            <p:cNvPr id="4" name="Freeform 4"/>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grpSp>
        <p:nvGrpSpPr>
          <p:cNvPr id="5" name="Group 5"/>
          <p:cNvGrpSpPr/>
          <p:nvPr/>
        </p:nvGrpSpPr>
        <p:grpSpPr>
          <a:xfrm>
            <a:off x="1882123" y="2768654"/>
            <a:ext cx="2740798" cy="2212921"/>
            <a:chOff x="0" y="0"/>
            <a:chExt cx="6350000" cy="5126990"/>
          </a:xfrm>
        </p:grpSpPr>
        <p:sp>
          <p:nvSpPr>
            <p:cNvPr id="6" name="Freeform 6"/>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grpSp>
        <p:nvGrpSpPr>
          <p:cNvPr id="7" name="Group 7"/>
          <p:cNvGrpSpPr/>
          <p:nvPr/>
        </p:nvGrpSpPr>
        <p:grpSpPr>
          <a:xfrm>
            <a:off x="3709723" y="2768654"/>
            <a:ext cx="2740798" cy="2212921"/>
            <a:chOff x="0" y="0"/>
            <a:chExt cx="6350000" cy="5126990"/>
          </a:xfrm>
        </p:grpSpPr>
        <p:sp>
          <p:nvSpPr>
            <p:cNvPr id="8" name="Freeform 8"/>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sp>
        <p:nvSpPr>
          <p:cNvPr id="9" name="TextBox 9"/>
          <p:cNvSpPr txBox="1"/>
          <p:nvPr/>
        </p:nvSpPr>
        <p:spPr>
          <a:xfrm>
            <a:off x="295094" y="3251393"/>
            <a:ext cx="4470522" cy="1615827"/>
          </a:xfrm>
          <a:prstGeom prst="rect">
            <a:avLst/>
          </a:prstGeom>
        </p:spPr>
        <p:txBody>
          <a:bodyPr lIns="0" tIns="0" rIns="0" bIns="0" rtlCol="0" anchor="t">
            <a:spAutoFit/>
          </a:bodyPr>
          <a:lstStyle/>
          <a:p>
            <a:pPr algn="ctr">
              <a:lnSpc>
                <a:spcPts val="4176"/>
              </a:lnSpc>
            </a:pPr>
            <a:r>
              <a:rPr lang="en-US" sz="3600" b="1" spc="270" dirty="0">
                <a:solidFill>
                  <a:srgbClr val="FFFFFF"/>
                </a:solidFill>
                <a:latin typeface="Oswald"/>
              </a:rPr>
              <a:t>Single </a:t>
            </a:r>
            <a:r>
              <a:rPr lang="en-US" sz="3600" b="1" spc="270" dirty="0" err="1">
                <a:solidFill>
                  <a:srgbClr val="FFFFFF"/>
                </a:solidFill>
                <a:latin typeface="Oswald"/>
              </a:rPr>
              <a:t>numberemergency</a:t>
            </a:r>
            <a:r>
              <a:rPr lang="en-US" sz="3600" b="1" spc="270" dirty="0">
                <a:solidFill>
                  <a:srgbClr val="FFFFFF"/>
                </a:solidFill>
                <a:latin typeface="Oswald"/>
              </a:rPr>
              <a:t> service</a:t>
            </a:r>
            <a:endParaRPr lang="en-US" sz="3600" b="1" i="0" spc="270" dirty="0">
              <a:solidFill>
                <a:srgbClr val="FFFFFF"/>
              </a:solidFill>
              <a:latin typeface="Oswald"/>
            </a:endParaRPr>
          </a:p>
        </p:txBody>
      </p:sp>
      <p:grpSp>
        <p:nvGrpSpPr>
          <p:cNvPr id="10" name="Group 10"/>
          <p:cNvGrpSpPr/>
          <p:nvPr/>
        </p:nvGrpSpPr>
        <p:grpSpPr>
          <a:xfrm>
            <a:off x="5543550" y="2768654"/>
            <a:ext cx="2740798" cy="2212921"/>
            <a:chOff x="0" y="0"/>
            <a:chExt cx="6350000" cy="5126990"/>
          </a:xfrm>
        </p:grpSpPr>
        <p:sp>
          <p:nvSpPr>
            <p:cNvPr id="11" name="Freeform 11"/>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grpSp>
        <p:nvGrpSpPr>
          <p:cNvPr id="12" name="Group 12"/>
          <p:cNvGrpSpPr/>
          <p:nvPr/>
        </p:nvGrpSpPr>
        <p:grpSpPr>
          <a:xfrm>
            <a:off x="7281598" y="2768654"/>
            <a:ext cx="2740798" cy="2212921"/>
            <a:chOff x="0" y="0"/>
            <a:chExt cx="6350000" cy="5126990"/>
          </a:xfrm>
        </p:grpSpPr>
        <p:sp>
          <p:nvSpPr>
            <p:cNvPr id="13" name="Freeform 13"/>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grpSp>
        <p:nvGrpSpPr>
          <p:cNvPr id="14" name="Group 14"/>
          <p:cNvGrpSpPr/>
          <p:nvPr/>
        </p:nvGrpSpPr>
        <p:grpSpPr>
          <a:xfrm>
            <a:off x="9010650" y="2768654"/>
            <a:ext cx="2740798" cy="2212921"/>
            <a:chOff x="0" y="0"/>
            <a:chExt cx="6350000" cy="5126990"/>
          </a:xfrm>
        </p:grpSpPr>
        <p:sp>
          <p:nvSpPr>
            <p:cNvPr id="15" name="Freeform 15"/>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sp>
        <p:nvSpPr>
          <p:cNvPr id="16" name="TextBox 16"/>
          <p:cNvSpPr txBox="1"/>
          <p:nvPr/>
        </p:nvSpPr>
        <p:spPr>
          <a:xfrm>
            <a:off x="5915208" y="3002304"/>
            <a:ext cx="5099172" cy="1730282"/>
          </a:xfrm>
          <a:prstGeom prst="rect">
            <a:avLst/>
          </a:prstGeom>
        </p:spPr>
        <p:txBody>
          <a:bodyPr lIns="0" tIns="0" rIns="0" bIns="0" rtlCol="0" anchor="t">
            <a:spAutoFit/>
          </a:bodyPr>
          <a:lstStyle/>
          <a:p>
            <a:pPr algn="ctr">
              <a:lnSpc>
                <a:spcPts val="4572"/>
              </a:lnSpc>
            </a:pPr>
            <a:endParaRPr lang="en-US" sz="3600" b="1" spc="270" dirty="0" smtClean="0">
              <a:solidFill>
                <a:srgbClr val="FFFFFF"/>
              </a:solidFill>
              <a:latin typeface="Oswald"/>
            </a:endParaRPr>
          </a:p>
          <a:p>
            <a:pPr algn="ctr">
              <a:lnSpc>
                <a:spcPts val="4572"/>
              </a:lnSpc>
            </a:pPr>
            <a:r>
              <a:rPr lang="en-US" sz="3600" b="1" spc="270" dirty="0" smtClean="0">
                <a:solidFill>
                  <a:srgbClr val="FFFFFF"/>
                </a:solidFill>
                <a:latin typeface="Oswald"/>
              </a:rPr>
              <a:t>Hotline </a:t>
            </a:r>
            <a:r>
              <a:rPr lang="en-US" sz="3600" b="1" spc="270" dirty="0">
                <a:solidFill>
                  <a:srgbClr val="FFFFFF"/>
                </a:solidFill>
                <a:latin typeface="Oswald"/>
              </a:rPr>
              <a:t>of the Federal migration service</a:t>
            </a:r>
            <a:endParaRPr lang="en-US" sz="3600" b="1" i="0" spc="270" dirty="0">
              <a:solidFill>
                <a:srgbClr val="FFFFFF"/>
              </a:solidFill>
              <a:latin typeface="Oswald"/>
            </a:endParaRPr>
          </a:p>
        </p:txBody>
      </p:sp>
      <p:grpSp>
        <p:nvGrpSpPr>
          <p:cNvPr id="17" name="Group 17"/>
          <p:cNvGrpSpPr/>
          <p:nvPr/>
        </p:nvGrpSpPr>
        <p:grpSpPr>
          <a:xfrm>
            <a:off x="10820400" y="2768654"/>
            <a:ext cx="2740798" cy="2212921"/>
            <a:chOff x="0" y="0"/>
            <a:chExt cx="6350000" cy="5126990"/>
          </a:xfrm>
        </p:grpSpPr>
        <p:sp>
          <p:nvSpPr>
            <p:cNvPr id="18" name="Freeform 18"/>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grpSp>
        <p:nvGrpSpPr>
          <p:cNvPr id="19" name="Group 19"/>
          <p:cNvGrpSpPr/>
          <p:nvPr/>
        </p:nvGrpSpPr>
        <p:grpSpPr>
          <a:xfrm>
            <a:off x="14351061" y="2768654"/>
            <a:ext cx="2740798" cy="2212921"/>
            <a:chOff x="0" y="0"/>
            <a:chExt cx="6350000" cy="5126990"/>
          </a:xfrm>
        </p:grpSpPr>
        <p:sp>
          <p:nvSpPr>
            <p:cNvPr id="20" name="Freeform 20"/>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grpSp>
        <p:nvGrpSpPr>
          <p:cNvPr id="21" name="Group 21"/>
          <p:cNvGrpSpPr/>
          <p:nvPr/>
        </p:nvGrpSpPr>
        <p:grpSpPr>
          <a:xfrm>
            <a:off x="12573000" y="2768654"/>
            <a:ext cx="2740798" cy="2212921"/>
            <a:chOff x="0" y="0"/>
            <a:chExt cx="6350000" cy="5126990"/>
          </a:xfrm>
        </p:grpSpPr>
        <p:sp>
          <p:nvSpPr>
            <p:cNvPr id="22" name="Freeform 22"/>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grpSp>
        <p:nvGrpSpPr>
          <p:cNvPr id="23" name="Group 23"/>
          <p:cNvGrpSpPr/>
          <p:nvPr/>
        </p:nvGrpSpPr>
        <p:grpSpPr>
          <a:xfrm>
            <a:off x="16149190" y="2768654"/>
            <a:ext cx="2740798" cy="2212921"/>
            <a:chOff x="0" y="0"/>
            <a:chExt cx="6350000" cy="5126990"/>
          </a:xfrm>
        </p:grpSpPr>
        <p:sp>
          <p:nvSpPr>
            <p:cNvPr id="24" name="Freeform 24"/>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sp>
        <p:nvSpPr>
          <p:cNvPr id="25" name="TextBox 25"/>
          <p:cNvSpPr txBox="1"/>
          <p:nvPr/>
        </p:nvSpPr>
        <p:spPr>
          <a:xfrm>
            <a:off x="11831848" y="2767495"/>
            <a:ext cx="6400800" cy="2359620"/>
          </a:xfrm>
          <a:prstGeom prst="rect">
            <a:avLst/>
          </a:prstGeom>
        </p:spPr>
        <p:txBody>
          <a:bodyPr wrap="square" lIns="0" tIns="0" rIns="0" bIns="0" rtlCol="0" anchor="t">
            <a:spAutoFit/>
          </a:bodyPr>
          <a:lstStyle/>
          <a:p>
            <a:pPr algn="ctr">
              <a:lnSpc>
                <a:spcPts val="4572"/>
              </a:lnSpc>
            </a:pPr>
            <a:r>
              <a:rPr lang="en-US" sz="2400" b="1" spc="270" dirty="0">
                <a:solidFill>
                  <a:srgbClr val="FFFFFF"/>
                </a:solidFill>
                <a:latin typeface="Oswald"/>
              </a:rPr>
              <a:t>Report violations of law and order in the territory of the Kamchatka territory Department of the MIA of Russia on Kamchatka </a:t>
            </a:r>
            <a:r>
              <a:rPr lang="en-US" sz="2400" b="1" spc="270" dirty="0" err="1">
                <a:solidFill>
                  <a:srgbClr val="FFFFFF"/>
                </a:solidFill>
                <a:latin typeface="Oswald"/>
              </a:rPr>
              <a:t>Krai</a:t>
            </a:r>
            <a:endParaRPr lang="en-US" sz="2400" b="1" i="0" spc="270" dirty="0">
              <a:solidFill>
                <a:srgbClr val="FFFFFF"/>
              </a:solidFill>
              <a:latin typeface="Oswald"/>
            </a:endParaRPr>
          </a:p>
        </p:txBody>
      </p:sp>
      <p:sp>
        <p:nvSpPr>
          <p:cNvPr id="26" name="TextBox 26"/>
          <p:cNvSpPr txBox="1"/>
          <p:nvPr/>
        </p:nvSpPr>
        <p:spPr>
          <a:xfrm>
            <a:off x="393641" y="517504"/>
            <a:ext cx="17500718" cy="1432636"/>
          </a:xfrm>
          <a:prstGeom prst="rect">
            <a:avLst/>
          </a:prstGeom>
        </p:spPr>
        <p:txBody>
          <a:bodyPr lIns="0" tIns="0" rIns="0" bIns="0" rtlCol="0" anchor="t">
            <a:spAutoFit/>
          </a:bodyPr>
          <a:lstStyle/>
          <a:p>
            <a:pPr algn="ctr">
              <a:lnSpc>
                <a:spcPts val="11904"/>
              </a:lnSpc>
            </a:pPr>
            <a:r>
              <a:rPr lang="en-US" sz="9600" b="1" spc="691" dirty="0">
                <a:solidFill>
                  <a:srgbClr val="A6A6A6"/>
                </a:solidFill>
                <a:latin typeface="Oswald"/>
              </a:rPr>
              <a:t>USEFUL PHONE NUMBERS</a:t>
            </a:r>
            <a:endParaRPr lang="en-US" sz="9600" b="1" i="0" spc="691" dirty="0">
              <a:solidFill>
                <a:srgbClr val="A6A6A6"/>
              </a:solidFill>
              <a:latin typeface="Oswald"/>
            </a:endParaRPr>
          </a:p>
        </p:txBody>
      </p:sp>
      <p:sp>
        <p:nvSpPr>
          <p:cNvPr id="27" name="TextBox 27"/>
          <p:cNvSpPr txBox="1"/>
          <p:nvPr/>
        </p:nvSpPr>
        <p:spPr>
          <a:xfrm>
            <a:off x="17290293" y="159364"/>
            <a:ext cx="997707" cy="405765"/>
          </a:xfrm>
          <a:prstGeom prst="rect">
            <a:avLst/>
          </a:prstGeom>
        </p:spPr>
        <p:txBody>
          <a:bodyPr lIns="0" tIns="0" rIns="0" bIns="0" rtlCol="0" anchor="t">
            <a:spAutoFit/>
          </a:bodyPr>
          <a:lstStyle/>
          <a:p>
            <a:pPr algn="ctr">
              <a:lnSpc>
                <a:spcPts val="3359"/>
              </a:lnSpc>
            </a:pPr>
            <a:r>
              <a:rPr lang="en-US" sz="2400" b="1" dirty="0" smtClean="0">
                <a:solidFill>
                  <a:srgbClr val="FFFFFF"/>
                </a:solidFill>
                <a:latin typeface="Oswald"/>
              </a:rPr>
              <a:t>2</a:t>
            </a:r>
            <a:r>
              <a:rPr lang="ru-RU" sz="2400" b="1" dirty="0" smtClean="0">
                <a:solidFill>
                  <a:srgbClr val="FFFFFF"/>
                </a:solidFill>
                <a:latin typeface="Oswald"/>
              </a:rPr>
              <a:t>1</a:t>
            </a:r>
            <a:endParaRPr lang="en-US" sz="2400" b="1" dirty="0">
              <a:solidFill>
                <a:srgbClr val="FFFFFF"/>
              </a:solidFill>
              <a:latin typeface="Oswald"/>
            </a:endParaRPr>
          </a:p>
        </p:txBody>
      </p:sp>
      <p:grpSp>
        <p:nvGrpSpPr>
          <p:cNvPr id="28" name="Group 28"/>
          <p:cNvGrpSpPr/>
          <p:nvPr/>
        </p:nvGrpSpPr>
        <p:grpSpPr>
          <a:xfrm>
            <a:off x="668217" y="5795963"/>
            <a:ext cx="3724275" cy="3724275"/>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30" name="TextBox 30"/>
          <p:cNvSpPr txBox="1"/>
          <p:nvPr/>
        </p:nvSpPr>
        <p:spPr>
          <a:xfrm>
            <a:off x="1111564" y="6042273"/>
            <a:ext cx="2837579" cy="3231654"/>
          </a:xfrm>
          <a:prstGeom prst="rect">
            <a:avLst/>
          </a:prstGeom>
        </p:spPr>
        <p:txBody>
          <a:bodyPr wrap="square" lIns="0" tIns="0" rIns="0" bIns="0" rtlCol="0" anchor="t">
            <a:spAutoFit/>
          </a:bodyPr>
          <a:lstStyle/>
          <a:p>
            <a:pPr algn="ctr">
              <a:lnSpc>
                <a:spcPts val="25199"/>
              </a:lnSpc>
            </a:pPr>
            <a:r>
              <a:rPr lang="en-US" sz="13000" b="1" dirty="0" smtClean="0">
                <a:solidFill>
                  <a:srgbClr val="252827"/>
                </a:solidFill>
                <a:latin typeface="Oswald"/>
              </a:rPr>
              <a:t>112</a:t>
            </a:r>
            <a:endParaRPr lang="en-US" sz="13000" b="1" dirty="0">
              <a:solidFill>
                <a:srgbClr val="252827"/>
              </a:solidFill>
              <a:latin typeface="Oswald"/>
            </a:endParaRPr>
          </a:p>
        </p:txBody>
      </p:sp>
      <p:grpSp>
        <p:nvGrpSpPr>
          <p:cNvPr id="31" name="Group 31"/>
          <p:cNvGrpSpPr/>
          <p:nvPr/>
        </p:nvGrpSpPr>
        <p:grpSpPr>
          <a:xfrm>
            <a:off x="6913949" y="5795963"/>
            <a:ext cx="3724275" cy="3724275"/>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33" name="Group 33"/>
          <p:cNvGrpSpPr/>
          <p:nvPr/>
        </p:nvGrpSpPr>
        <p:grpSpPr>
          <a:xfrm>
            <a:off x="13566018" y="5795963"/>
            <a:ext cx="3724275" cy="3724275"/>
            <a:chOff x="0" y="0"/>
            <a:chExt cx="6350000" cy="6350000"/>
          </a:xfrm>
        </p:grpSpPr>
        <p:sp>
          <p:nvSpPr>
            <p:cNvPr id="34" name="Freeform 3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35" name="Group 35"/>
          <p:cNvGrpSpPr/>
          <p:nvPr/>
        </p:nvGrpSpPr>
        <p:grpSpPr>
          <a:xfrm>
            <a:off x="-1875224" y="2768654"/>
            <a:ext cx="2740798" cy="2212921"/>
            <a:chOff x="0" y="0"/>
            <a:chExt cx="6350000" cy="5126990"/>
          </a:xfrm>
        </p:grpSpPr>
        <p:sp>
          <p:nvSpPr>
            <p:cNvPr id="36" name="Freeform 36"/>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sp>
        <p:nvSpPr>
          <p:cNvPr id="37" name="TextBox 37"/>
          <p:cNvSpPr txBox="1"/>
          <p:nvPr/>
        </p:nvSpPr>
        <p:spPr>
          <a:xfrm>
            <a:off x="6597976" y="6989445"/>
            <a:ext cx="4356222" cy="1261110"/>
          </a:xfrm>
          <a:prstGeom prst="rect">
            <a:avLst/>
          </a:prstGeom>
        </p:spPr>
        <p:txBody>
          <a:bodyPr lIns="0" tIns="0" rIns="0" bIns="0" rtlCol="0" anchor="t">
            <a:spAutoFit/>
          </a:bodyPr>
          <a:lstStyle/>
          <a:p>
            <a:pPr algn="ctr">
              <a:lnSpc>
                <a:spcPts val="5040"/>
              </a:lnSpc>
            </a:pPr>
            <a:r>
              <a:rPr lang="en-US" sz="3600" b="1">
                <a:solidFill>
                  <a:srgbClr val="252827"/>
                </a:solidFill>
                <a:latin typeface="Oswald"/>
              </a:rPr>
              <a:t>8 (800) 350 23 69</a:t>
            </a:r>
          </a:p>
          <a:p>
            <a:pPr algn="ctr">
              <a:lnSpc>
                <a:spcPts val="5040"/>
              </a:lnSpc>
            </a:pPr>
            <a:r>
              <a:rPr lang="en-US" sz="3600" b="1">
                <a:solidFill>
                  <a:srgbClr val="252827"/>
                </a:solidFill>
                <a:latin typeface="Oswald"/>
              </a:rPr>
              <a:t>доб. 381</a:t>
            </a:r>
          </a:p>
        </p:txBody>
      </p:sp>
      <p:sp>
        <p:nvSpPr>
          <p:cNvPr id="38" name="TextBox 38"/>
          <p:cNvSpPr txBox="1"/>
          <p:nvPr/>
        </p:nvSpPr>
        <p:spPr>
          <a:xfrm>
            <a:off x="13250045" y="7270750"/>
            <a:ext cx="4356222" cy="658642"/>
          </a:xfrm>
          <a:prstGeom prst="rect">
            <a:avLst/>
          </a:prstGeom>
        </p:spPr>
        <p:txBody>
          <a:bodyPr lIns="0" tIns="0" rIns="0" bIns="0" rtlCol="0" anchor="t">
            <a:spAutoFit/>
          </a:bodyPr>
          <a:lstStyle/>
          <a:p>
            <a:pPr algn="ctr">
              <a:lnSpc>
                <a:spcPts val="5600"/>
              </a:lnSpc>
            </a:pPr>
            <a:r>
              <a:rPr lang="ru-RU" sz="4000" b="1" dirty="0" smtClean="0">
                <a:solidFill>
                  <a:srgbClr val="252827"/>
                </a:solidFill>
                <a:latin typeface="Oswald"/>
              </a:rPr>
              <a:t>8 (415) 27-11-02</a:t>
            </a:r>
            <a:endParaRPr lang="en-US" sz="4000" b="1" dirty="0">
              <a:solidFill>
                <a:srgbClr val="252827"/>
              </a:solidFill>
              <a:latin typeface="Oswal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8747" r="16222"/>
          <a:stretch>
            <a:fillRect/>
          </a:stretch>
        </p:blipFill>
        <p:spPr>
          <a:xfrm>
            <a:off x="0" y="1"/>
            <a:ext cx="5105400" cy="10287000"/>
          </a:xfrm>
          <a:prstGeom prst="rect">
            <a:avLst/>
          </a:prstGeom>
        </p:spPr>
      </p:pic>
      <p:pic>
        <p:nvPicPr>
          <p:cNvPr id="3" name="Picture 3"/>
          <p:cNvPicPr>
            <a:picLocks noChangeAspect="1"/>
          </p:cNvPicPr>
          <p:nvPr/>
        </p:nvPicPr>
        <p:blipFill>
          <a:blip r:embed="rId3" cstate="print"/>
          <a:srcRect l="44801" t="44801" r="44801" b="44801"/>
          <a:stretch>
            <a:fillRect/>
          </a:stretch>
        </p:blipFill>
        <p:spPr>
          <a:xfrm>
            <a:off x="17259300" y="9336230"/>
            <a:ext cx="1901541" cy="1901541"/>
          </a:xfrm>
          <a:prstGeom prst="rect">
            <a:avLst/>
          </a:prstGeom>
        </p:spPr>
      </p:pic>
      <p:grpSp>
        <p:nvGrpSpPr>
          <p:cNvPr id="4" name="Group 4"/>
          <p:cNvGrpSpPr/>
          <p:nvPr/>
        </p:nvGrpSpPr>
        <p:grpSpPr>
          <a:xfrm>
            <a:off x="5328314" y="136917"/>
            <a:ext cx="9791700" cy="2025951"/>
            <a:chOff x="-7526" y="-59452"/>
            <a:chExt cx="12958396" cy="2310372"/>
          </a:xfrm>
        </p:grpSpPr>
        <p:sp>
          <p:nvSpPr>
            <p:cNvPr id="5" name="TextBox 5"/>
            <p:cNvSpPr txBox="1"/>
            <p:nvPr/>
          </p:nvSpPr>
          <p:spPr>
            <a:xfrm>
              <a:off x="1505" y="-59452"/>
              <a:ext cx="12655865" cy="1236418"/>
            </a:xfrm>
            <a:prstGeom prst="rect">
              <a:avLst/>
            </a:prstGeom>
          </p:spPr>
          <p:txBody>
            <a:bodyPr wrap="square" lIns="0" tIns="0" rIns="0" bIns="0" rtlCol="0" anchor="t">
              <a:spAutoFit/>
            </a:bodyPr>
            <a:lstStyle/>
            <a:p>
              <a:pPr>
                <a:lnSpc>
                  <a:spcPts val="9920"/>
                </a:lnSpc>
              </a:pPr>
              <a:r>
                <a:rPr lang="en-US" sz="4400" b="1" spc="576" dirty="0">
                  <a:solidFill>
                    <a:srgbClr val="FFFFFF"/>
                  </a:solidFill>
                  <a:latin typeface="Oswald"/>
                </a:rPr>
                <a:t>OUR CONTACT</a:t>
              </a:r>
              <a:endParaRPr lang="en-US" sz="4400" b="1" i="0" spc="576" dirty="0">
                <a:solidFill>
                  <a:srgbClr val="FFFFFF"/>
                </a:solidFill>
                <a:latin typeface="Oswald"/>
              </a:endParaRPr>
            </a:p>
          </p:txBody>
        </p:sp>
        <p:sp>
          <p:nvSpPr>
            <p:cNvPr id="6" name="TextBox 6"/>
            <p:cNvSpPr txBox="1"/>
            <p:nvPr/>
          </p:nvSpPr>
          <p:spPr>
            <a:xfrm>
              <a:off x="-7526" y="1598453"/>
              <a:ext cx="12958396" cy="652467"/>
            </a:xfrm>
            <a:prstGeom prst="rect">
              <a:avLst/>
            </a:prstGeom>
          </p:spPr>
          <p:txBody>
            <a:bodyPr lIns="0" tIns="0" rIns="0" bIns="0" rtlCol="0" anchor="t">
              <a:spAutoFit/>
            </a:bodyPr>
            <a:lstStyle/>
            <a:p>
              <a:pPr>
                <a:lnSpc>
                  <a:spcPts val="5200"/>
                </a:lnSpc>
              </a:pPr>
              <a:r>
                <a:rPr lang="en-US" sz="2400" spc="404" dirty="0">
                  <a:solidFill>
                    <a:srgbClr val="FFFFFF"/>
                  </a:solidFill>
                  <a:latin typeface="Oswald"/>
                </a:rPr>
                <a:t>FOR QUESTIONS AND SUGGESTIONS</a:t>
              </a:r>
              <a:endParaRPr lang="en-US" sz="2400" b="0" i="0" spc="404" dirty="0">
                <a:solidFill>
                  <a:srgbClr val="FFFFFF"/>
                </a:solidFill>
                <a:latin typeface="Oswald"/>
              </a:endParaRPr>
            </a:p>
          </p:txBody>
        </p:sp>
      </p:grpSp>
      <p:sp>
        <p:nvSpPr>
          <p:cNvPr id="7" name="TextBox 7"/>
          <p:cNvSpPr txBox="1"/>
          <p:nvPr/>
        </p:nvSpPr>
        <p:spPr>
          <a:xfrm>
            <a:off x="5335138" y="2628900"/>
            <a:ext cx="12571862" cy="1359346"/>
          </a:xfrm>
          <a:prstGeom prst="rect">
            <a:avLst/>
          </a:prstGeom>
        </p:spPr>
        <p:txBody>
          <a:bodyPr wrap="square" lIns="0" tIns="0" rIns="0" bIns="0" rtlCol="0" anchor="t">
            <a:spAutoFit/>
          </a:bodyPr>
          <a:lstStyle/>
          <a:p>
            <a:pPr>
              <a:lnSpc>
                <a:spcPts val="5273"/>
              </a:lnSpc>
            </a:pPr>
            <a:r>
              <a:rPr lang="en-US" sz="4000" b="1" spc="619" dirty="0">
                <a:solidFill>
                  <a:srgbClr val="CD0808"/>
                </a:solidFill>
                <a:latin typeface="Oswald"/>
              </a:rPr>
              <a:t>Coordinating center </a:t>
            </a:r>
            <a:endParaRPr lang="en-US" sz="4000" b="1" spc="619" dirty="0" smtClean="0">
              <a:solidFill>
                <a:srgbClr val="CD0808"/>
              </a:solidFill>
              <a:latin typeface="Oswald"/>
            </a:endParaRPr>
          </a:p>
          <a:p>
            <a:pPr>
              <a:lnSpc>
                <a:spcPts val="5273"/>
              </a:lnSpc>
            </a:pPr>
            <a:r>
              <a:rPr lang="en-US" sz="4000" b="1" spc="619" dirty="0" smtClean="0">
                <a:solidFill>
                  <a:srgbClr val="CD0808"/>
                </a:solidFill>
                <a:latin typeface="Oswald"/>
              </a:rPr>
              <a:t>development </a:t>
            </a:r>
            <a:r>
              <a:rPr lang="en-US" sz="4000" b="1" spc="619" dirty="0">
                <a:solidFill>
                  <a:srgbClr val="CD0808"/>
                </a:solidFill>
                <a:latin typeface="Oswald"/>
              </a:rPr>
              <a:t>of export of medical services</a:t>
            </a:r>
            <a:endParaRPr lang="ru-RU" sz="4000" b="1" spc="619" dirty="0">
              <a:solidFill>
                <a:srgbClr val="CD0808"/>
              </a:solidFill>
              <a:latin typeface="Oswald"/>
            </a:endParaRPr>
          </a:p>
        </p:txBody>
      </p:sp>
      <p:sp>
        <p:nvSpPr>
          <p:cNvPr id="8" name="TextBox 8"/>
          <p:cNvSpPr txBox="1"/>
          <p:nvPr/>
        </p:nvSpPr>
        <p:spPr>
          <a:xfrm>
            <a:off x="5322627" y="4296021"/>
            <a:ext cx="10788090" cy="589905"/>
          </a:xfrm>
          <a:prstGeom prst="rect">
            <a:avLst/>
          </a:prstGeom>
        </p:spPr>
        <p:txBody>
          <a:bodyPr lIns="0" tIns="0" rIns="0" bIns="0" rtlCol="0" anchor="t">
            <a:spAutoFit/>
          </a:bodyPr>
          <a:lstStyle/>
          <a:p>
            <a:pPr>
              <a:lnSpc>
                <a:spcPts val="4577"/>
              </a:lnSpc>
            </a:pPr>
            <a:r>
              <a:rPr lang="ru-RU" sz="2774" b="0" i="0" spc="208" dirty="0" smtClean="0">
                <a:solidFill>
                  <a:srgbClr val="D9D9D9"/>
                </a:solidFill>
                <a:latin typeface="Oswald"/>
              </a:rPr>
              <a:t>683003, </a:t>
            </a:r>
            <a:r>
              <a:rPr lang="pl-PL" sz="2774" spc="208" dirty="0">
                <a:solidFill>
                  <a:srgbClr val="D9D9D9"/>
                </a:solidFill>
                <a:latin typeface="Oswald"/>
              </a:rPr>
              <a:t>Kamchatka Krai, ul. Leningrad, d. 118</a:t>
            </a:r>
            <a:endParaRPr lang="en-US" sz="2774" b="0" i="0" spc="208" dirty="0">
              <a:solidFill>
                <a:srgbClr val="D9D9D9"/>
              </a:solidFill>
              <a:latin typeface="Oswald"/>
            </a:endParaRPr>
          </a:p>
        </p:txBody>
      </p:sp>
      <p:sp>
        <p:nvSpPr>
          <p:cNvPr id="9" name="TextBox 9"/>
          <p:cNvSpPr txBox="1"/>
          <p:nvPr/>
        </p:nvSpPr>
        <p:spPr>
          <a:xfrm>
            <a:off x="5369372" y="5383811"/>
            <a:ext cx="10788090" cy="410369"/>
          </a:xfrm>
          <a:prstGeom prst="rect">
            <a:avLst/>
          </a:prstGeom>
        </p:spPr>
        <p:txBody>
          <a:bodyPr lIns="0" tIns="0" rIns="0" bIns="0" rtlCol="0" anchor="t">
            <a:spAutoFit/>
          </a:bodyPr>
          <a:lstStyle/>
          <a:p>
            <a:pPr>
              <a:lnSpc>
                <a:spcPts val="3195"/>
              </a:lnSpc>
            </a:pPr>
            <a:r>
              <a:rPr lang="en-US" sz="1997" spc="241" dirty="0" smtClean="0">
                <a:solidFill>
                  <a:srgbClr val="FFFFFF"/>
                </a:solidFill>
                <a:latin typeface="Oswald"/>
              </a:rPr>
              <a:t>EMAIL:</a:t>
            </a:r>
            <a:endParaRPr lang="en-US" sz="1997" b="0" i="0" spc="241" dirty="0">
              <a:solidFill>
                <a:srgbClr val="FFFFFF"/>
              </a:solidFill>
              <a:latin typeface="Oswald"/>
            </a:endParaRPr>
          </a:p>
        </p:txBody>
      </p:sp>
      <p:sp>
        <p:nvSpPr>
          <p:cNvPr id="10" name="TextBox 10"/>
          <p:cNvSpPr txBox="1"/>
          <p:nvPr/>
        </p:nvSpPr>
        <p:spPr>
          <a:xfrm>
            <a:off x="5406903" y="5947471"/>
            <a:ext cx="10788090" cy="525657"/>
          </a:xfrm>
          <a:prstGeom prst="rect">
            <a:avLst/>
          </a:prstGeom>
        </p:spPr>
        <p:txBody>
          <a:bodyPr lIns="0" tIns="0" rIns="0" bIns="0" rtlCol="0" anchor="t">
            <a:spAutoFit/>
          </a:bodyPr>
          <a:lstStyle/>
          <a:p>
            <a:pPr>
              <a:lnSpc>
                <a:spcPts val="4577"/>
              </a:lnSpc>
            </a:pPr>
            <a:r>
              <a:rPr lang="en-US" sz="2774" spc="208" dirty="0" smtClean="0">
                <a:solidFill>
                  <a:srgbClr val="D9D9D9"/>
                </a:solidFill>
                <a:latin typeface="Oswald"/>
              </a:rPr>
              <a:t>ozo@kamgov.ru </a:t>
            </a:r>
            <a:endParaRPr lang="en-US" sz="2774" b="0" i="0" spc="208" dirty="0">
              <a:solidFill>
                <a:srgbClr val="D9D9D9"/>
              </a:solidFill>
              <a:latin typeface="Oswald"/>
            </a:endParaRPr>
          </a:p>
        </p:txBody>
      </p:sp>
      <p:sp>
        <p:nvSpPr>
          <p:cNvPr id="11" name="TextBox 11"/>
          <p:cNvSpPr txBox="1"/>
          <p:nvPr/>
        </p:nvSpPr>
        <p:spPr>
          <a:xfrm>
            <a:off x="5427375" y="6940055"/>
            <a:ext cx="10788090" cy="410369"/>
          </a:xfrm>
          <a:prstGeom prst="rect">
            <a:avLst/>
          </a:prstGeom>
        </p:spPr>
        <p:txBody>
          <a:bodyPr lIns="0" tIns="0" rIns="0" bIns="0" rtlCol="0" anchor="t">
            <a:spAutoFit/>
          </a:bodyPr>
          <a:lstStyle/>
          <a:p>
            <a:pPr>
              <a:lnSpc>
                <a:spcPts val="3195"/>
              </a:lnSpc>
            </a:pPr>
            <a:r>
              <a:rPr lang="en-US" sz="1997" spc="241" dirty="0">
                <a:solidFill>
                  <a:srgbClr val="FFFFFF"/>
                </a:solidFill>
                <a:latin typeface="Oswald"/>
              </a:rPr>
              <a:t>CONTACT PHONE </a:t>
            </a:r>
            <a:r>
              <a:rPr lang="en-US" sz="1997" spc="241" dirty="0" smtClean="0">
                <a:solidFill>
                  <a:srgbClr val="FFFFFF"/>
                </a:solidFill>
                <a:latin typeface="Oswald"/>
              </a:rPr>
              <a:t>NUMBER:</a:t>
            </a:r>
            <a:endParaRPr lang="en-US" sz="1997" b="0" i="0" spc="241" dirty="0">
              <a:solidFill>
                <a:srgbClr val="FFFFFF"/>
              </a:solidFill>
              <a:latin typeface="Oswald"/>
            </a:endParaRPr>
          </a:p>
        </p:txBody>
      </p:sp>
      <p:sp>
        <p:nvSpPr>
          <p:cNvPr id="12" name="TextBox 12"/>
          <p:cNvSpPr txBox="1"/>
          <p:nvPr/>
        </p:nvSpPr>
        <p:spPr>
          <a:xfrm>
            <a:off x="5431924" y="7467490"/>
            <a:ext cx="10788090" cy="525657"/>
          </a:xfrm>
          <a:prstGeom prst="rect">
            <a:avLst/>
          </a:prstGeom>
        </p:spPr>
        <p:txBody>
          <a:bodyPr lIns="0" tIns="0" rIns="0" bIns="0" rtlCol="0" anchor="t">
            <a:spAutoFit/>
          </a:bodyPr>
          <a:lstStyle/>
          <a:p>
            <a:pPr>
              <a:lnSpc>
                <a:spcPts val="4577"/>
              </a:lnSpc>
            </a:pPr>
            <a:r>
              <a:rPr lang="ru-RU" sz="2774" spc="208" dirty="0" smtClean="0">
                <a:solidFill>
                  <a:srgbClr val="D9D9D9"/>
                </a:solidFill>
                <a:latin typeface="Oswald"/>
              </a:rPr>
              <a:t>+7 (415) 242-47-02 </a:t>
            </a:r>
            <a:endParaRPr lang="ru-RU" sz="2774" spc="208" dirty="0">
              <a:solidFill>
                <a:srgbClr val="D9D9D9"/>
              </a:solidFill>
              <a:latin typeface="Oswald"/>
            </a:endParaRPr>
          </a:p>
        </p:txBody>
      </p:sp>
      <p:sp>
        <p:nvSpPr>
          <p:cNvPr id="13" name="TextBox 13"/>
          <p:cNvSpPr txBox="1"/>
          <p:nvPr/>
        </p:nvSpPr>
        <p:spPr>
          <a:xfrm>
            <a:off x="17290293" y="163993"/>
            <a:ext cx="997707" cy="405765"/>
          </a:xfrm>
          <a:prstGeom prst="rect">
            <a:avLst/>
          </a:prstGeom>
        </p:spPr>
        <p:txBody>
          <a:bodyPr lIns="0" tIns="0" rIns="0" bIns="0" rtlCol="0" anchor="t">
            <a:spAutoFit/>
          </a:bodyPr>
          <a:lstStyle/>
          <a:p>
            <a:pPr algn="ctr">
              <a:lnSpc>
                <a:spcPts val="3359"/>
              </a:lnSpc>
            </a:pPr>
            <a:r>
              <a:rPr lang="en-US" sz="2400" b="1" dirty="0" smtClean="0">
                <a:solidFill>
                  <a:srgbClr val="FFFFFF"/>
                </a:solidFill>
                <a:latin typeface="Oswald"/>
              </a:rPr>
              <a:t>2</a:t>
            </a:r>
            <a:r>
              <a:rPr lang="ru-RU" sz="2400" b="1" dirty="0" smtClean="0">
                <a:solidFill>
                  <a:srgbClr val="FFFFFF"/>
                </a:solidFill>
                <a:latin typeface="Oswald"/>
              </a:rPr>
              <a:t>2</a:t>
            </a:r>
            <a:endParaRPr lang="en-US" sz="2400" b="1" dirty="0">
              <a:solidFill>
                <a:srgbClr val="FFFFFF"/>
              </a:solidFill>
              <a:latin typeface="Oswald"/>
            </a:endParaRPr>
          </a:p>
        </p:txBody>
      </p:sp>
      <p:sp>
        <p:nvSpPr>
          <p:cNvPr id="16" name="TextBox 12"/>
          <p:cNvSpPr txBox="1"/>
          <p:nvPr/>
        </p:nvSpPr>
        <p:spPr>
          <a:xfrm>
            <a:off x="5431924" y="8267700"/>
            <a:ext cx="10788090" cy="1179810"/>
          </a:xfrm>
          <a:prstGeom prst="rect">
            <a:avLst/>
          </a:prstGeom>
        </p:spPr>
        <p:txBody>
          <a:bodyPr lIns="0" tIns="0" rIns="0" bIns="0" rtlCol="0" anchor="t">
            <a:spAutoFit/>
          </a:bodyPr>
          <a:lstStyle/>
          <a:p>
            <a:pPr>
              <a:lnSpc>
                <a:spcPts val="4577"/>
              </a:lnSpc>
            </a:pPr>
            <a:r>
              <a:rPr lang="en-US" sz="2774" spc="208" dirty="0" smtClean="0">
                <a:solidFill>
                  <a:srgbClr val="D9D9D9"/>
                </a:solidFill>
                <a:latin typeface="Oswald"/>
              </a:rPr>
              <a:t>Fax:</a:t>
            </a:r>
          </a:p>
          <a:p>
            <a:pPr>
              <a:lnSpc>
                <a:spcPts val="4577"/>
              </a:lnSpc>
            </a:pPr>
            <a:r>
              <a:rPr lang="ru-RU" sz="2774" spc="208" dirty="0" smtClean="0">
                <a:solidFill>
                  <a:srgbClr val="D9D9D9"/>
                </a:solidFill>
                <a:latin typeface="Oswald"/>
              </a:rPr>
              <a:t>+7 </a:t>
            </a:r>
            <a:r>
              <a:rPr lang="ru-RU" sz="2774" spc="208" dirty="0" smtClean="0">
                <a:solidFill>
                  <a:srgbClr val="D9D9D9"/>
                </a:solidFill>
                <a:latin typeface="Oswald"/>
              </a:rPr>
              <a:t>(415) 242-83-77 </a:t>
            </a:r>
            <a:endParaRPr lang="en-US" sz="2774" b="0" i="0" spc="208" dirty="0">
              <a:solidFill>
                <a:srgbClr val="D9D9D9"/>
              </a:solidFill>
              <a:latin typeface="Oswa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44801" t="44801" r="44801" b="44801"/>
          <a:stretch>
            <a:fillRect/>
          </a:stretch>
        </p:blipFill>
        <p:spPr>
          <a:xfrm>
            <a:off x="8166199" y="9456539"/>
            <a:ext cx="1901541" cy="1901541"/>
          </a:xfrm>
          <a:prstGeom prst="rect">
            <a:avLst/>
          </a:prstGeom>
        </p:spPr>
      </p:pic>
      <p:pic>
        <p:nvPicPr>
          <p:cNvPr id="3" name="Picture 3"/>
          <p:cNvPicPr>
            <a:picLocks noChangeAspect="1"/>
          </p:cNvPicPr>
          <p:nvPr/>
        </p:nvPicPr>
        <p:blipFill>
          <a:blip r:embed="rId3" cstate="print"/>
          <a:srcRect l="44801" t="44801" r="44801" b="44801"/>
          <a:stretch>
            <a:fillRect/>
          </a:stretch>
        </p:blipFill>
        <p:spPr>
          <a:xfrm>
            <a:off x="8179594" y="-1031379"/>
            <a:ext cx="1901541" cy="1901541"/>
          </a:xfrm>
          <a:prstGeom prst="rect">
            <a:avLst/>
          </a:prstGeom>
        </p:spPr>
      </p:pic>
      <p:grpSp>
        <p:nvGrpSpPr>
          <p:cNvPr id="4" name="Group 4"/>
          <p:cNvGrpSpPr/>
          <p:nvPr/>
        </p:nvGrpSpPr>
        <p:grpSpPr>
          <a:xfrm>
            <a:off x="873206" y="3469476"/>
            <a:ext cx="16963037" cy="4157762"/>
            <a:chOff x="0" y="-38100"/>
            <a:chExt cx="22617383" cy="5543684"/>
          </a:xfrm>
        </p:grpSpPr>
        <p:sp>
          <p:nvSpPr>
            <p:cNvPr id="5" name="TextBox 5"/>
            <p:cNvSpPr txBox="1"/>
            <p:nvPr/>
          </p:nvSpPr>
          <p:spPr>
            <a:xfrm>
              <a:off x="3" y="-38100"/>
              <a:ext cx="22617378" cy="4240478"/>
            </a:xfrm>
            <a:prstGeom prst="rect">
              <a:avLst/>
            </a:prstGeom>
          </p:spPr>
          <p:txBody>
            <a:bodyPr lIns="0" tIns="0" rIns="0" bIns="0" rtlCol="0" anchor="t">
              <a:spAutoFit/>
            </a:bodyPr>
            <a:lstStyle/>
            <a:p>
              <a:pPr algn="ctr">
                <a:lnSpc>
                  <a:spcPts val="12446"/>
                </a:lnSpc>
              </a:pPr>
              <a:r>
                <a:rPr lang="en-US" sz="10037" b="1" spc="722" dirty="0">
                  <a:solidFill>
                    <a:srgbClr val="FFFFFF"/>
                  </a:solidFill>
                  <a:latin typeface="Oswald"/>
                </a:rPr>
                <a:t>WHAT IS THE TREATMENT </a:t>
              </a:r>
              <a:endParaRPr lang="en-US" sz="10037" b="1" i="0" spc="722" dirty="0">
                <a:solidFill>
                  <a:srgbClr val="FFFFFF"/>
                </a:solidFill>
                <a:latin typeface="Oswald"/>
              </a:endParaRPr>
            </a:p>
            <a:p>
              <a:pPr algn="ctr">
                <a:lnSpc>
                  <a:spcPts val="12446"/>
                </a:lnSpc>
              </a:pPr>
              <a:r>
                <a:rPr lang="en-US" sz="10037" b="1" spc="722" dirty="0">
                  <a:solidFill>
                    <a:srgbClr val="FFFFFF"/>
                  </a:solidFill>
                  <a:latin typeface="Oswald"/>
                </a:rPr>
                <a:t>IN KAMCHATKA KRAI?</a:t>
              </a:r>
              <a:endParaRPr lang="en-US" sz="10037" b="1" i="0" spc="722" dirty="0">
                <a:solidFill>
                  <a:srgbClr val="FFFFFF"/>
                </a:solidFill>
                <a:latin typeface="Oswald"/>
              </a:endParaRPr>
            </a:p>
          </p:txBody>
        </p:sp>
        <p:sp>
          <p:nvSpPr>
            <p:cNvPr id="6" name="TextBox 6"/>
            <p:cNvSpPr txBox="1"/>
            <p:nvPr/>
          </p:nvSpPr>
          <p:spPr>
            <a:xfrm>
              <a:off x="0" y="4660425"/>
              <a:ext cx="22617383" cy="845159"/>
            </a:xfrm>
            <a:prstGeom prst="rect">
              <a:avLst/>
            </a:prstGeom>
          </p:spPr>
          <p:txBody>
            <a:bodyPr lIns="0" tIns="0" rIns="0" bIns="0" rtlCol="0" anchor="t">
              <a:spAutoFit/>
            </a:bodyPr>
            <a:lstStyle/>
            <a:p>
              <a:pPr algn="ctr">
                <a:lnSpc>
                  <a:spcPts val="5621"/>
                </a:lnSpc>
              </a:pPr>
              <a:endParaRPr/>
            </a:p>
          </p:txBody>
        </p:sp>
      </p:grpSp>
      <p:sp>
        <p:nvSpPr>
          <p:cNvPr id="7" name="TextBox 7"/>
          <p:cNvSpPr txBox="1"/>
          <p:nvPr/>
        </p:nvSpPr>
        <p:spPr>
          <a:xfrm>
            <a:off x="17290293" y="235564"/>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4676775"/>
          </a:xfrm>
          <a:prstGeom prst="rect">
            <a:avLst/>
          </a:prstGeom>
          <a:solidFill>
            <a:srgbClr val="545454"/>
          </a:solidFill>
        </p:spPr>
      </p:sp>
      <p:sp>
        <p:nvSpPr>
          <p:cNvPr id="3" name="AutoShape 3"/>
          <p:cNvSpPr/>
          <p:nvPr/>
        </p:nvSpPr>
        <p:spPr>
          <a:xfrm>
            <a:off x="1028700" y="3924300"/>
            <a:ext cx="3886200" cy="5334000"/>
          </a:xfrm>
          <a:prstGeom prst="rect">
            <a:avLst/>
          </a:prstGeom>
          <a:solidFill>
            <a:srgbClr val="D9D9D9"/>
          </a:solidFill>
        </p:spPr>
      </p:sp>
      <p:pic>
        <p:nvPicPr>
          <p:cNvPr id="4" name="Picture 4"/>
          <p:cNvPicPr>
            <a:picLocks noChangeAspect="1"/>
          </p:cNvPicPr>
          <p:nvPr/>
        </p:nvPicPr>
        <p:blipFill>
          <a:blip r:embed="rId2" cstate="print"/>
          <a:srcRect/>
          <a:stretch>
            <a:fillRect/>
          </a:stretch>
        </p:blipFill>
        <p:spPr>
          <a:xfrm>
            <a:off x="2376647" y="3295650"/>
            <a:ext cx="1190306" cy="1190306"/>
          </a:xfrm>
          <a:prstGeom prst="rect">
            <a:avLst/>
          </a:prstGeom>
        </p:spPr>
      </p:pic>
      <p:sp>
        <p:nvSpPr>
          <p:cNvPr id="5" name="TextBox 5"/>
          <p:cNvSpPr txBox="1"/>
          <p:nvPr/>
        </p:nvSpPr>
        <p:spPr>
          <a:xfrm>
            <a:off x="1098489" y="4825564"/>
            <a:ext cx="3746622" cy="1333698"/>
          </a:xfrm>
          <a:prstGeom prst="rect">
            <a:avLst/>
          </a:prstGeom>
        </p:spPr>
        <p:txBody>
          <a:bodyPr lIns="0" tIns="0" rIns="0" bIns="0" rtlCol="0" anchor="t">
            <a:spAutoFit/>
          </a:bodyPr>
          <a:lstStyle/>
          <a:p>
            <a:pPr algn="ctr">
              <a:lnSpc>
                <a:spcPts val="5200"/>
              </a:lnSpc>
            </a:pPr>
            <a:r>
              <a:rPr lang="en-US" sz="4000" spc="404" dirty="0">
                <a:solidFill>
                  <a:srgbClr val="252827"/>
                </a:solidFill>
                <a:latin typeface="Oswald"/>
              </a:rPr>
              <a:t>HIGH</a:t>
            </a:r>
            <a:endParaRPr lang="en-US" sz="4000" b="0" i="0" spc="404" dirty="0" smtClean="0">
              <a:solidFill>
                <a:srgbClr val="252827"/>
              </a:solidFill>
              <a:latin typeface="Oswald"/>
            </a:endParaRPr>
          </a:p>
          <a:p>
            <a:pPr algn="ctr">
              <a:lnSpc>
                <a:spcPts val="5200"/>
              </a:lnSpc>
            </a:pPr>
            <a:r>
              <a:rPr lang="en-US" sz="4000" spc="404" dirty="0">
                <a:solidFill>
                  <a:srgbClr val="252827"/>
                </a:solidFill>
                <a:latin typeface="Oswald"/>
              </a:rPr>
              <a:t>QUALITY</a:t>
            </a:r>
            <a:endParaRPr lang="en-US" sz="4000" b="0" i="0" spc="404" dirty="0">
              <a:solidFill>
                <a:srgbClr val="252827"/>
              </a:solidFill>
              <a:latin typeface="Oswald"/>
            </a:endParaRPr>
          </a:p>
        </p:txBody>
      </p:sp>
      <p:sp>
        <p:nvSpPr>
          <p:cNvPr id="6" name="TextBox 6"/>
          <p:cNvSpPr txBox="1"/>
          <p:nvPr/>
        </p:nvSpPr>
        <p:spPr>
          <a:xfrm>
            <a:off x="1008046" y="6993930"/>
            <a:ext cx="3906854" cy="1346522"/>
          </a:xfrm>
          <a:prstGeom prst="rect">
            <a:avLst/>
          </a:prstGeom>
        </p:spPr>
        <p:txBody>
          <a:bodyPr lIns="0" tIns="0" rIns="0" bIns="0" rtlCol="0" anchor="t">
            <a:spAutoFit/>
          </a:bodyPr>
          <a:lstStyle/>
          <a:p>
            <a:pPr algn="ctr">
              <a:lnSpc>
                <a:spcPts val="3496"/>
              </a:lnSpc>
            </a:pPr>
            <a:r>
              <a:rPr lang="en-US" sz="2300" spc="108" dirty="0">
                <a:solidFill>
                  <a:srgbClr val="252827"/>
                </a:solidFill>
                <a:latin typeface="Oswald"/>
              </a:rPr>
              <a:t>High-quality medical care </a:t>
            </a:r>
            <a:endParaRPr lang="en-US" sz="2300" spc="108" dirty="0" smtClean="0">
              <a:solidFill>
                <a:srgbClr val="252827"/>
              </a:solidFill>
              <a:latin typeface="Oswald"/>
            </a:endParaRPr>
          </a:p>
          <a:p>
            <a:pPr algn="ctr">
              <a:lnSpc>
                <a:spcPts val="3496"/>
              </a:lnSpc>
            </a:pPr>
            <a:r>
              <a:rPr lang="en-US" sz="2300" spc="108" dirty="0" smtClean="0">
                <a:solidFill>
                  <a:srgbClr val="252827"/>
                </a:solidFill>
                <a:latin typeface="Oswald"/>
              </a:rPr>
              <a:t>that </a:t>
            </a:r>
            <a:r>
              <a:rPr lang="en-US" sz="2300" spc="108" dirty="0">
                <a:solidFill>
                  <a:srgbClr val="252827"/>
                </a:solidFill>
                <a:latin typeface="Oswald"/>
              </a:rPr>
              <a:t>meets </a:t>
            </a:r>
            <a:endParaRPr lang="en-US" sz="2300" spc="108" dirty="0" smtClean="0">
              <a:solidFill>
                <a:srgbClr val="252827"/>
              </a:solidFill>
              <a:latin typeface="Oswald"/>
            </a:endParaRPr>
          </a:p>
          <a:p>
            <a:pPr algn="ctr">
              <a:lnSpc>
                <a:spcPts val="3496"/>
              </a:lnSpc>
            </a:pPr>
            <a:r>
              <a:rPr lang="en-US" sz="2300" spc="108" dirty="0" smtClean="0">
                <a:solidFill>
                  <a:srgbClr val="252827"/>
                </a:solidFill>
                <a:latin typeface="Oswald"/>
              </a:rPr>
              <a:t>international </a:t>
            </a:r>
            <a:r>
              <a:rPr lang="en-US" sz="2300" spc="108" dirty="0">
                <a:solidFill>
                  <a:srgbClr val="252827"/>
                </a:solidFill>
                <a:latin typeface="Oswald"/>
              </a:rPr>
              <a:t>standards</a:t>
            </a:r>
            <a:endParaRPr lang="en-US" sz="2300" b="0" i="0" spc="108" dirty="0">
              <a:solidFill>
                <a:srgbClr val="252827"/>
              </a:solidFill>
              <a:latin typeface="Oswald"/>
            </a:endParaRPr>
          </a:p>
        </p:txBody>
      </p:sp>
      <p:sp>
        <p:nvSpPr>
          <p:cNvPr id="7" name="AutoShape 7"/>
          <p:cNvSpPr/>
          <p:nvPr/>
        </p:nvSpPr>
        <p:spPr>
          <a:xfrm>
            <a:off x="5143500" y="3924300"/>
            <a:ext cx="3886200" cy="5334000"/>
          </a:xfrm>
          <a:prstGeom prst="rect">
            <a:avLst/>
          </a:prstGeom>
          <a:solidFill>
            <a:srgbClr val="D9D9D9"/>
          </a:solidFill>
        </p:spPr>
      </p:sp>
      <p:pic>
        <p:nvPicPr>
          <p:cNvPr id="8" name="Picture 8"/>
          <p:cNvPicPr>
            <a:picLocks noChangeAspect="1"/>
          </p:cNvPicPr>
          <p:nvPr/>
        </p:nvPicPr>
        <p:blipFill>
          <a:blip r:embed="rId2" cstate="print"/>
          <a:srcRect/>
          <a:stretch>
            <a:fillRect/>
          </a:stretch>
        </p:blipFill>
        <p:spPr>
          <a:xfrm>
            <a:off x="6491447" y="3295650"/>
            <a:ext cx="1190306" cy="1190306"/>
          </a:xfrm>
          <a:prstGeom prst="rect">
            <a:avLst/>
          </a:prstGeom>
        </p:spPr>
      </p:pic>
      <p:sp>
        <p:nvSpPr>
          <p:cNvPr id="9" name="TextBox 9"/>
          <p:cNvSpPr txBox="1"/>
          <p:nvPr/>
        </p:nvSpPr>
        <p:spPr>
          <a:xfrm>
            <a:off x="5518089" y="4825565"/>
            <a:ext cx="3137022" cy="1333698"/>
          </a:xfrm>
          <a:prstGeom prst="rect">
            <a:avLst/>
          </a:prstGeom>
        </p:spPr>
        <p:txBody>
          <a:bodyPr lIns="0" tIns="0" rIns="0" bIns="0" rtlCol="0" anchor="t">
            <a:spAutoFit/>
          </a:bodyPr>
          <a:lstStyle/>
          <a:p>
            <a:pPr algn="ctr">
              <a:lnSpc>
                <a:spcPts val="5200"/>
              </a:lnSpc>
            </a:pPr>
            <a:r>
              <a:rPr lang="en-US" sz="4000" spc="404" dirty="0" smtClean="0">
                <a:solidFill>
                  <a:srgbClr val="252827"/>
                </a:solidFill>
                <a:latin typeface="Oswald"/>
              </a:rPr>
              <a:t>BEST</a:t>
            </a:r>
          </a:p>
          <a:p>
            <a:pPr algn="ctr">
              <a:lnSpc>
                <a:spcPts val="5200"/>
              </a:lnSpc>
            </a:pPr>
            <a:r>
              <a:rPr lang="en-US" sz="4000" spc="404" dirty="0">
                <a:solidFill>
                  <a:srgbClr val="252827"/>
                </a:solidFill>
                <a:latin typeface="Oswald"/>
              </a:rPr>
              <a:t>DOCTORS</a:t>
            </a:r>
            <a:endParaRPr lang="en-US" sz="4000" b="0" i="0" spc="404" dirty="0">
              <a:solidFill>
                <a:srgbClr val="252827"/>
              </a:solidFill>
              <a:latin typeface="Oswald"/>
            </a:endParaRPr>
          </a:p>
        </p:txBody>
      </p:sp>
      <p:sp>
        <p:nvSpPr>
          <p:cNvPr id="10" name="TextBox 10"/>
          <p:cNvSpPr txBox="1"/>
          <p:nvPr/>
        </p:nvSpPr>
        <p:spPr>
          <a:xfrm>
            <a:off x="5117721" y="7048447"/>
            <a:ext cx="3879972" cy="1269578"/>
          </a:xfrm>
          <a:prstGeom prst="rect">
            <a:avLst/>
          </a:prstGeom>
        </p:spPr>
        <p:txBody>
          <a:bodyPr lIns="0" tIns="0" rIns="0" bIns="0" rtlCol="0" anchor="t">
            <a:spAutoFit/>
          </a:bodyPr>
          <a:lstStyle/>
          <a:p>
            <a:pPr algn="ctr">
              <a:lnSpc>
                <a:spcPts val="3312"/>
              </a:lnSpc>
            </a:pPr>
            <a:r>
              <a:rPr lang="en-US" sz="2300" spc="181" dirty="0">
                <a:solidFill>
                  <a:srgbClr val="252827"/>
                </a:solidFill>
                <a:latin typeface="Oswald"/>
              </a:rPr>
              <a:t>Qualified medical </a:t>
            </a:r>
            <a:endParaRPr lang="en-US" sz="2300" spc="181" dirty="0" smtClean="0">
              <a:solidFill>
                <a:srgbClr val="252827"/>
              </a:solidFill>
              <a:latin typeface="Oswald"/>
            </a:endParaRPr>
          </a:p>
          <a:p>
            <a:pPr algn="ctr">
              <a:lnSpc>
                <a:spcPts val="3312"/>
              </a:lnSpc>
            </a:pPr>
            <a:r>
              <a:rPr lang="en-US" sz="2300" spc="181" dirty="0" smtClean="0">
                <a:solidFill>
                  <a:srgbClr val="252827"/>
                </a:solidFill>
                <a:latin typeface="Oswald"/>
              </a:rPr>
              <a:t>specialists </a:t>
            </a:r>
            <a:r>
              <a:rPr lang="en-US" sz="2300" spc="181" dirty="0">
                <a:solidFill>
                  <a:srgbClr val="252827"/>
                </a:solidFill>
                <a:latin typeface="Oswald"/>
              </a:rPr>
              <a:t>with </a:t>
            </a:r>
            <a:endParaRPr lang="en-US" sz="2300" spc="181" dirty="0" smtClean="0">
              <a:solidFill>
                <a:srgbClr val="252827"/>
              </a:solidFill>
              <a:latin typeface="Oswald"/>
            </a:endParaRPr>
          </a:p>
          <a:p>
            <a:pPr algn="ctr">
              <a:lnSpc>
                <a:spcPts val="3312"/>
              </a:lnSpc>
            </a:pPr>
            <a:r>
              <a:rPr lang="en-US" sz="2300" spc="181" dirty="0" smtClean="0">
                <a:solidFill>
                  <a:srgbClr val="252827"/>
                </a:solidFill>
                <a:latin typeface="Oswald"/>
              </a:rPr>
              <a:t>international </a:t>
            </a:r>
            <a:r>
              <a:rPr lang="en-US" sz="2300" spc="181" dirty="0">
                <a:solidFill>
                  <a:srgbClr val="252827"/>
                </a:solidFill>
                <a:latin typeface="Oswald"/>
              </a:rPr>
              <a:t>practice</a:t>
            </a:r>
            <a:endParaRPr lang="en-US" sz="2300" b="0" i="0" spc="181" dirty="0">
              <a:solidFill>
                <a:srgbClr val="252827"/>
              </a:solidFill>
              <a:latin typeface="Oswald"/>
            </a:endParaRPr>
          </a:p>
        </p:txBody>
      </p:sp>
      <p:sp>
        <p:nvSpPr>
          <p:cNvPr id="11" name="AutoShape 11"/>
          <p:cNvSpPr/>
          <p:nvPr/>
        </p:nvSpPr>
        <p:spPr>
          <a:xfrm>
            <a:off x="9258300" y="3925905"/>
            <a:ext cx="3886200" cy="5334000"/>
          </a:xfrm>
          <a:prstGeom prst="rect">
            <a:avLst/>
          </a:prstGeom>
          <a:solidFill>
            <a:srgbClr val="D9D9D9"/>
          </a:solidFill>
        </p:spPr>
      </p:sp>
      <p:pic>
        <p:nvPicPr>
          <p:cNvPr id="12" name="Picture 12"/>
          <p:cNvPicPr>
            <a:picLocks noChangeAspect="1"/>
          </p:cNvPicPr>
          <p:nvPr/>
        </p:nvPicPr>
        <p:blipFill>
          <a:blip r:embed="rId2" cstate="print"/>
          <a:srcRect/>
          <a:stretch>
            <a:fillRect/>
          </a:stretch>
        </p:blipFill>
        <p:spPr>
          <a:xfrm>
            <a:off x="10606247" y="3295650"/>
            <a:ext cx="1190306" cy="1190306"/>
          </a:xfrm>
          <a:prstGeom prst="rect">
            <a:avLst/>
          </a:prstGeom>
        </p:spPr>
      </p:pic>
      <p:sp>
        <p:nvSpPr>
          <p:cNvPr id="13" name="TextBox 13"/>
          <p:cNvSpPr txBox="1"/>
          <p:nvPr/>
        </p:nvSpPr>
        <p:spPr>
          <a:xfrm>
            <a:off x="9632889" y="4811482"/>
            <a:ext cx="3137022" cy="1333698"/>
          </a:xfrm>
          <a:prstGeom prst="rect">
            <a:avLst/>
          </a:prstGeom>
        </p:spPr>
        <p:txBody>
          <a:bodyPr lIns="0" tIns="0" rIns="0" bIns="0" rtlCol="0" anchor="t">
            <a:spAutoFit/>
          </a:bodyPr>
          <a:lstStyle/>
          <a:p>
            <a:pPr algn="ctr">
              <a:lnSpc>
                <a:spcPts val="5200"/>
              </a:lnSpc>
            </a:pPr>
            <a:r>
              <a:rPr lang="en-US" sz="4000" spc="404" dirty="0">
                <a:solidFill>
                  <a:srgbClr val="252827"/>
                </a:solidFill>
                <a:latin typeface="Oswald"/>
              </a:rPr>
              <a:t>AVAILABLE</a:t>
            </a:r>
            <a:r>
              <a:rPr lang="ru-RU" sz="4000" spc="404" dirty="0" smtClean="0">
                <a:solidFill>
                  <a:srgbClr val="252827"/>
                </a:solidFill>
                <a:latin typeface="Oswald"/>
              </a:rPr>
              <a:t> </a:t>
            </a:r>
            <a:r>
              <a:rPr lang="en-US" sz="4000" spc="404" dirty="0">
                <a:solidFill>
                  <a:srgbClr val="252827"/>
                </a:solidFill>
                <a:latin typeface="Oswald"/>
              </a:rPr>
              <a:t>PRICE</a:t>
            </a:r>
            <a:endParaRPr lang="en-US" sz="4000" b="0" i="0" spc="404" dirty="0">
              <a:solidFill>
                <a:srgbClr val="252827"/>
              </a:solidFill>
              <a:latin typeface="Oswald"/>
            </a:endParaRPr>
          </a:p>
        </p:txBody>
      </p:sp>
      <p:sp>
        <p:nvSpPr>
          <p:cNvPr id="14" name="TextBox 14"/>
          <p:cNvSpPr txBox="1"/>
          <p:nvPr/>
        </p:nvSpPr>
        <p:spPr>
          <a:xfrm>
            <a:off x="9394764" y="6993930"/>
            <a:ext cx="3613272" cy="1346522"/>
          </a:xfrm>
          <a:prstGeom prst="rect">
            <a:avLst/>
          </a:prstGeom>
        </p:spPr>
        <p:txBody>
          <a:bodyPr lIns="0" tIns="0" rIns="0" bIns="0" rtlCol="0" anchor="t">
            <a:spAutoFit/>
          </a:bodyPr>
          <a:lstStyle/>
          <a:p>
            <a:pPr algn="ctr">
              <a:lnSpc>
                <a:spcPts val="3450"/>
              </a:lnSpc>
            </a:pPr>
            <a:r>
              <a:rPr lang="en-US" sz="2300" spc="181" dirty="0">
                <a:solidFill>
                  <a:srgbClr val="252827"/>
                </a:solidFill>
                <a:latin typeface="Oswald"/>
              </a:rPr>
              <a:t>Competitive cost of </a:t>
            </a:r>
            <a:endParaRPr lang="en-US" sz="2300" spc="181" dirty="0" smtClean="0">
              <a:solidFill>
                <a:srgbClr val="252827"/>
              </a:solidFill>
              <a:latin typeface="Oswald"/>
            </a:endParaRPr>
          </a:p>
          <a:p>
            <a:pPr algn="ctr">
              <a:lnSpc>
                <a:spcPts val="3450"/>
              </a:lnSpc>
            </a:pPr>
            <a:r>
              <a:rPr lang="en-US" sz="2300" spc="181" dirty="0" smtClean="0">
                <a:solidFill>
                  <a:srgbClr val="252827"/>
                </a:solidFill>
                <a:latin typeface="Oswald"/>
              </a:rPr>
              <a:t>medical </a:t>
            </a:r>
            <a:r>
              <a:rPr lang="en-US" sz="2300" spc="181" dirty="0">
                <a:solidFill>
                  <a:srgbClr val="252827"/>
                </a:solidFill>
                <a:latin typeface="Oswald"/>
              </a:rPr>
              <a:t>services </a:t>
            </a:r>
            <a:endParaRPr lang="en-US" sz="2300" spc="181" dirty="0" smtClean="0">
              <a:solidFill>
                <a:srgbClr val="252827"/>
              </a:solidFill>
              <a:latin typeface="Oswald"/>
            </a:endParaRPr>
          </a:p>
          <a:p>
            <a:pPr algn="ctr">
              <a:lnSpc>
                <a:spcPts val="3450"/>
              </a:lnSpc>
            </a:pPr>
            <a:r>
              <a:rPr lang="en-US" sz="2300" spc="181" dirty="0" smtClean="0">
                <a:solidFill>
                  <a:srgbClr val="252827"/>
                </a:solidFill>
                <a:latin typeface="Oswald"/>
              </a:rPr>
              <a:t>of </a:t>
            </a:r>
            <a:r>
              <a:rPr lang="en-US" sz="2300" spc="181" dirty="0">
                <a:solidFill>
                  <a:srgbClr val="252827"/>
                </a:solidFill>
                <a:latin typeface="Oswald"/>
              </a:rPr>
              <a:t>all profiles</a:t>
            </a:r>
            <a:endParaRPr lang="en-US" sz="2300" b="0" i="0" spc="181" dirty="0">
              <a:solidFill>
                <a:srgbClr val="252827"/>
              </a:solidFill>
              <a:latin typeface="Oswald"/>
            </a:endParaRPr>
          </a:p>
        </p:txBody>
      </p:sp>
      <p:sp>
        <p:nvSpPr>
          <p:cNvPr id="15" name="AutoShape 15"/>
          <p:cNvSpPr/>
          <p:nvPr/>
        </p:nvSpPr>
        <p:spPr>
          <a:xfrm>
            <a:off x="13373100" y="3924300"/>
            <a:ext cx="3886200" cy="5334000"/>
          </a:xfrm>
          <a:prstGeom prst="rect">
            <a:avLst/>
          </a:prstGeom>
          <a:solidFill>
            <a:srgbClr val="D9D9D9"/>
          </a:solidFill>
        </p:spPr>
      </p:sp>
      <p:pic>
        <p:nvPicPr>
          <p:cNvPr id="16" name="Picture 16"/>
          <p:cNvPicPr>
            <a:picLocks noChangeAspect="1"/>
          </p:cNvPicPr>
          <p:nvPr/>
        </p:nvPicPr>
        <p:blipFill>
          <a:blip r:embed="rId2" cstate="print"/>
          <a:srcRect/>
          <a:stretch>
            <a:fillRect/>
          </a:stretch>
        </p:blipFill>
        <p:spPr>
          <a:xfrm>
            <a:off x="14721047" y="3295650"/>
            <a:ext cx="1190306" cy="1190306"/>
          </a:xfrm>
          <a:prstGeom prst="rect">
            <a:avLst/>
          </a:prstGeom>
        </p:spPr>
      </p:pic>
      <p:sp>
        <p:nvSpPr>
          <p:cNvPr id="17" name="TextBox 17"/>
          <p:cNvSpPr txBox="1"/>
          <p:nvPr/>
        </p:nvSpPr>
        <p:spPr>
          <a:xfrm>
            <a:off x="13417428" y="4812288"/>
            <a:ext cx="3841872" cy="2000548"/>
          </a:xfrm>
          <a:prstGeom prst="rect">
            <a:avLst/>
          </a:prstGeom>
        </p:spPr>
        <p:txBody>
          <a:bodyPr lIns="0" tIns="0" rIns="0" bIns="0" rtlCol="0" anchor="t">
            <a:spAutoFit/>
          </a:bodyPr>
          <a:lstStyle/>
          <a:p>
            <a:pPr algn="ctr">
              <a:lnSpc>
                <a:spcPts val="5200"/>
              </a:lnSpc>
            </a:pPr>
            <a:r>
              <a:rPr lang="en-US" sz="3000" spc="404" dirty="0">
                <a:solidFill>
                  <a:srgbClr val="252827"/>
                </a:solidFill>
                <a:latin typeface="Oswald"/>
              </a:rPr>
              <a:t>ACQUAINTANCE </a:t>
            </a:r>
            <a:endParaRPr lang="en-US" sz="3000" b="0" i="0" spc="404" dirty="0">
              <a:solidFill>
                <a:srgbClr val="252827"/>
              </a:solidFill>
              <a:latin typeface="Oswald"/>
            </a:endParaRPr>
          </a:p>
          <a:p>
            <a:pPr algn="ctr">
              <a:lnSpc>
                <a:spcPts val="5200"/>
              </a:lnSpc>
            </a:pPr>
            <a:r>
              <a:rPr lang="en-US" sz="3000" spc="404" dirty="0">
                <a:solidFill>
                  <a:srgbClr val="252827"/>
                </a:solidFill>
                <a:latin typeface="Oswald"/>
              </a:rPr>
              <a:t>WITH THE CULTURE REGION'S</a:t>
            </a:r>
            <a:endParaRPr lang="en-US" sz="3000" b="0" i="0" spc="404" dirty="0">
              <a:solidFill>
                <a:srgbClr val="252827"/>
              </a:solidFill>
              <a:latin typeface="Oswald"/>
            </a:endParaRPr>
          </a:p>
        </p:txBody>
      </p:sp>
      <p:sp>
        <p:nvSpPr>
          <p:cNvPr id="18" name="TextBox 18"/>
          <p:cNvSpPr txBox="1"/>
          <p:nvPr/>
        </p:nvSpPr>
        <p:spPr>
          <a:xfrm>
            <a:off x="13417428" y="6971503"/>
            <a:ext cx="3784722" cy="1346522"/>
          </a:xfrm>
          <a:prstGeom prst="rect">
            <a:avLst/>
          </a:prstGeom>
        </p:spPr>
        <p:txBody>
          <a:bodyPr lIns="0" tIns="0" rIns="0" bIns="0" rtlCol="0" anchor="t">
            <a:spAutoFit/>
          </a:bodyPr>
          <a:lstStyle/>
          <a:p>
            <a:pPr algn="ctr">
              <a:lnSpc>
                <a:spcPts val="3519"/>
              </a:lnSpc>
            </a:pPr>
            <a:r>
              <a:rPr lang="en-US" sz="2300" spc="181" dirty="0">
                <a:solidFill>
                  <a:srgbClr val="252827"/>
                </a:solidFill>
                <a:latin typeface="Oswald"/>
              </a:rPr>
              <a:t>You will </a:t>
            </a:r>
            <a:r>
              <a:rPr lang="en-US" sz="2300" spc="181" dirty="0" err="1">
                <a:solidFill>
                  <a:srgbClr val="252827"/>
                </a:solidFill>
                <a:latin typeface="Oswald"/>
              </a:rPr>
              <a:t>readwith</a:t>
            </a:r>
            <a:r>
              <a:rPr lang="en-US" sz="2300" spc="181" dirty="0">
                <a:solidFill>
                  <a:srgbClr val="252827"/>
                </a:solidFill>
                <a:latin typeface="Oswald"/>
              </a:rPr>
              <a:t> the </a:t>
            </a:r>
            <a:endParaRPr lang="en-US" sz="2300" spc="181" dirty="0" smtClean="0">
              <a:solidFill>
                <a:srgbClr val="252827"/>
              </a:solidFill>
              <a:latin typeface="Oswald"/>
            </a:endParaRPr>
          </a:p>
          <a:p>
            <a:pPr algn="ctr">
              <a:lnSpc>
                <a:spcPts val="3519"/>
              </a:lnSpc>
            </a:pPr>
            <a:r>
              <a:rPr lang="en-US" sz="2300" spc="181" dirty="0" smtClean="0">
                <a:solidFill>
                  <a:srgbClr val="252827"/>
                </a:solidFill>
                <a:latin typeface="Oswald"/>
              </a:rPr>
              <a:t>sights </a:t>
            </a:r>
            <a:r>
              <a:rPr lang="en-US" sz="2300" spc="181" dirty="0">
                <a:solidFill>
                  <a:srgbClr val="252827"/>
                </a:solidFill>
                <a:latin typeface="Oswald"/>
              </a:rPr>
              <a:t>of the country </a:t>
            </a:r>
            <a:endParaRPr lang="en-US" sz="2300" spc="181" dirty="0" smtClean="0">
              <a:solidFill>
                <a:srgbClr val="252827"/>
              </a:solidFill>
              <a:latin typeface="Oswald"/>
            </a:endParaRPr>
          </a:p>
          <a:p>
            <a:pPr algn="ctr">
              <a:lnSpc>
                <a:spcPts val="3519"/>
              </a:lnSpc>
            </a:pPr>
            <a:r>
              <a:rPr lang="en-US" sz="2300" spc="181" dirty="0" smtClean="0">
                <a:solidFill>
                  <a:srgbClr val="252827"/>
                </a:solidFill>
                <a:latin typeface="Oswald"/>
              </a:rPr>
              <a:t>and </a:t>
            </a:r>
            <a:r>
              <a:rPr lang="en-US" sz="2300" spc="181" dirty="0">
                <a:solidFill>
                  <a:srgbClr val="252827"/>
                </a:solidFill>
                <a:latin typeface="Oswald"/>
              </a:rPr>
              <a:t>national traditions</a:t>
            </a:r>
            <a:endParaRPr lang="en-US" sz="2300" b="0" i="0" spc="181" dirty="0">
              <a:solidFill>
                <a:srgbClr val="252827"/>
              </a:solidFill>
              <a:latin typeface="Oswald"/>
            </a:endParaRPr>
          </a:p>
        </p:txBody>
      </p:sp>
      <p:sp>
        <p:nvSpPr>
          <p:cNvPr id="19" name="TextBox 19"/>
          <p:cNvSpPr txBox="1"/>
          <p:nvPr/>
        </p:nvSpPr>
        <p:spPr>
          <a:xfrm>
            <a:off x="567946" y="1168690"/>
            <a:ext cx="17221200" cy="1333698"/>
          </a:xfrm>
          <a:prstGeom prst="rect">
            <a:avLst/>
          </a:prstGeom>
        </p:spPr>
        <p:txBody>
          <a:bodyPr wrap="square" lIns="0" tIns="0" rIns="0" bIns="0" rtlCol="0" anchor="t">
            <a:spAutoFit/>
          </a:bodyPr>
          <a:lstStyle/>
          <a:p>
            <a:pPr algn="ctr">
              <a:lnSpc>
                <a:spcPts val="10400"/>
              </a:lnSpc>
            </a:pPr>
            <a:r>
              <a:rPr lang="en-US" sz="6400" b="1" spc="680" dirty="0">
                <a:solidFill>
                  <a:srgbClr val="FFFFFF"/>
                </a:solidFill>
                <a:latin typeface="Oswald"/>
              </a:rPr>
              <a:t>TREATMENT IN THE KAMCHATKA REGION IS</a:t>
            </a:r>
            <a:endParaRPr lang="en-US" sz="6400" b="1" i="0" spc="680" dirty="0">
              <a:solidFill>
                <a:srgbClr val="FFFFFF"/>
              </a:solidFill>
              <a:latin typeface="Oswald"/>
            </a:endParaRPr>
          </a:p>
        </p:txBody>
      </p:sp>
      <p:sp>
        <p:nvSpPr>
          <p:cNvPr id="20" name="TextBox 20"/>
          <p:cNvSpPr txBox="1"/>
          <p:nvPr/>
        </p:nvSpPr>
        <p:spPr>
          <a:xfrm>
            <a:off x="17290293" y="216514"/>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4545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5603200" cy="14833600"/>
          </a:xfrm>
        </p:grpSpPr>
        <p:pic>
          <p:nvPicPr>
            <p:cNvPr id="3" name="Picture 3"/>
            <p:cNvPicPr>
              <a:picLocks noChangeAspect="1"/>
            </p:cNvPicPr>
            <p:nvPr/>
          </p:nvPicPr>
          <p:blipFill>
            <a:blip r:embed="rId2" cstate="print">
              <a:alphaModFix amt="25000"/>
            </a:blip>
            <a:srcRect t="28300" b="28300"/>
            <a:stretch>
              <a:fillRect/>
            </a:stretch>
          </p:blipFill>
          <p:spPr>
            <a:xfrm>
              <a:off x="0" y="0"/>
              <a:ext cx="25603200" cy="7416800"/>
            </a:xfrm>
            <a:prstGeom prst="rect">
              <a:avLst/>
            </a:prstGeom>
          </p:spPr>
        </p:pic>
        <p:pic>
          <p:nvPicPr>
            <p:cNvPr id="4" name="Picture 4"/>
            <p:cNvPicPr>
              <a:picLocks noChangeAspect="1"/>
            </p:cNvPicPr>
            <p:nvPr/>
          </p:nvPicPr>
          <p:blipFill>
            <a:blip r:embed="rId3" cstate="print">
              <a:alphaModFix amt="25000"/>
            </a:blip>
            <a:srcRect t="28260" b="28260"/>
            <a:stretch>
              <a:fillRect/>
            </a:stretch>
          </p:blipFill>
          <p:spPr>
            <a:xfrm>
              <a:off x="0" y="7416800"/>
              <a:ext cx="25603200" cy="7416800"/>
            </a:xfrm>
            <a:prstGeom prst="rect">
              <a:avLst/>
            </a:prstGeom>
          </p:spPr>
        </p:pic>
      </p:grpSp>
      <p:sp>
        <p:nvSpPr>
          <p:cNvPr id="5" name="AutoShape 5"/>
          <p:cNvSpPr/>
          <p:nvPr/>
        </p:nvSpPr>
        <p:spPr>
          <a:xfrm>
            <a:off x="1028700" y="511071"/>
            <a:ext cx="16363950" cy="3225531"/>
          </a:xfrm>
          <a:prstGeom prst="rect">
            <a:avLst/>
          </a:prstGeom>
          <a:solidFill>
            <a:srgbClr val="150599"/>
          </a:solidFill>
        </p:spPr>
      </p:sp>
      <p:sp>
        <p:nvSpPr>
          <p:cNvPr id="6" name="TextBox 6"/>
          <p:cNvSpPr txBox="1"/>
          <p:nvPr/>
        </p:nvSpPr>
        <p:spPr>
          <a:xfrm>
            <a:off x="1317564" y="927630"/>
            <a:ext cx="15652872" cy="740331"/>
          </a:xfrm>
          <a:prstGeom prst="rect">
            <a:avLst/>
          </a:prstGeom>
        </p:spPr>
        <p:txBody>
          <a:bodyPr lIns="0" tIns="0" rIns="0" bIns="0" rtlCol="0" anchor="t">
            <a:spAutoFit/>
          </a:bodyPr>
          <a:lstStyle/>
          <a:p>
            <a:pPr algn="ctr">
              <a:lnSpc>
                <a:spcPts val="6240"/>
              </a:lnSpc>
            </a:pPr>
            <a:r>
              <a:rPr lang="en-US" sz="4800" b="1" spc="484" dirty="0">
                <a:solidFill>
                  <a:srgbClr val="FFFFFF"/>
                </a:solidFill>
                <a:latin typeface="Oswald"/>
              </a:rPr>
              <a:t>PROVIDING MEDICAL CARE</a:t>
            </a:r>
            <a:endParaRPr lang="en-US" sz="4800" b="1" i="0" spc="484" dirty="0">
              <a:solidFill>
                <a:srgbClr val="FFFFFF"/>
              </a:solidFill>
              <a:latin typeface="Oswald"/>
            </a:endParaRPr>
          </a:p>
        </p:txBody>
      </p:sp>
      <p:sp>
        <p:nvSpPr>
          <p:cNvPr id="7" name="TextBox 7"/>
          <p:cNvSpPr txBox="1"/>
          <p:nvPr/>
        </p:nvSpPr>
        <p:spPr>
          <a:xfrm>
            <a:off x="1060389" y="1930725"/>
            <a:ext cx="16300572" cy="2128788"/>
          </a:xfrm>
          <a:prstGeom prst="rect">
            <a:avLst/>
          </a:prstGeom>
        </p:spPr>
        <p:txBody>
          <a:bodyPr lIns="0" tIns="0" rIns="0" bIns="0" rtlCol="0" anchor="t">
            <a:spAutoFit/>
          </a:bodyPr>
          <a:lstStyle/>
          <a:p>
            <a:pPr algn="ctr">
              <a:lnSpc>
                <a:spcPct val="150000"/>
              </a:lnSpc>
            </a:pPr>
            <a:r>
              <a:rPr lang="en-US" sz="2500" spc="100" dirty="0">
                <a:solidFill>
                  <a:srgbClr val="D9D9D9"/>
                </a:solidFill>
                <a:latin typeface="Oswald"/>
              </a:rPr>
              <a:t>In the Russian Federation, you can get medical care in outpatient and inpatient settings.</a:t>
            </a:r>
            <a:endParaRPr lang="en-US" sz="2500" b="0" i="0" spc="100" dirty="0">
              <a:solidFill>
                <a:srgbClr val="D9D9D9"/>
              </a:solidFill>
              <a:latin typeface="Oswald"/>
            </a:endParaRPr>
          </a:p>
          <a:p>
            <a:pPr algn="ctr">
              <a:lnSpc>
                <a:spcPct val="150000"/>
              </a:lnSpc>
            </a:pPr>
            <a:r>
              <a:rPr lang="en-US" sz="2500" spc="100" dirty="0">
                <a:solidFill>
                  <a:srgbClr val="D9D9D9"/>
                </a:solidFill>
                <a:latin typeface="Oswald"/>
              </a:rPr>
              <a:t>Help in choosing the conditions of treatment the patient is provided by a medical organization in accordance with the patient's request.</a:t>
            </a:r>
            <a:endParaRPr lang="en-US" sz="2500" b="0" i="0" spc="100" dirty="0">
              <a:solidFill>
                <a:srgbClr val="D9D9D9"/>
              </a:solidFill>
              <a:latin typeface="Oswald"/>
            </a:endParaRPr>
          </a:p>
          <a:p>
            <a:pPr algn="ctr">
              <a:lnSpc>
                <a:spcPts val="3125"/>
              </a:lnSpc>
            </a:pPr>
            <a:endParaRPr lang="en-US" sz="2500" b="0" i="0" spc="100" dirty="0">
              <a:solidFill>
                <a:srgbClr val="D9D9D9"/>
              </a:solidFill>
              <a:latin typeface="Oswald"/>
            </a:endParaRPr>
          </a:p>
        </p:txBody>
      </p:sp>
      <p:grpSp>
        <p:nvGrpSpPr>
          <p:cNvPr id="8" name="Group 8"/>
          <p:cNvGrpSpPr/>
          <p:nvPr/>
        </p:nvGrpSpPr>
        <p:grpSpPr>
          <a:xfrm>
            <a:off x="2317689" y="4070795"/>
            <a:ext cx="5445707" cy="5997474"/>
            <a:chOff x="0" y="0"/>
            <a:chExt cx="5765800" cy="6350000"/>
          </a:xfrm>
        </p:grpSpPr>
        <p:sp>
          <p:nvSpPr>
            <p:cNvPr id="9" name="Freeform 9"/>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FFFFF"/>
            </a:solidFill>
          </p:spPr>
        </p:sp>
      </p:grpSp>
      <p:grpSp>
        <p:nvGrpSpPr>
          <p:cNvPr id="10" name="Group 10"/>
          <p:cNvGrpSpPr/>
          <p:nvPr/>
        </p:nvGrpSpPr>
        <p:grpSpPr>
          <a:xfrm>
            <a:off x="10429354" y="4070795"/>
            <a:ext cx="5445707" cy="5997474"/>
            <a:chOff x="0" y="0"/>
            <a:chExt cx="5765800" cy="6350000"/>
          </a:xfrm>
        </p:grpSpPr>
        <p:sp>
          <p:nvSpPr>
            <p:cNvPr id="11" name="Freeform 11"/>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FFFFF"/>
            </a:solidFill>
          </p:spPr>
        </p:sp>
      </p:grpSp>
      <p:sp>
        <p:nvSpPr>
          <p:cNvPr id="12" name="TextBox 12"/>
          <p:cNvSpPr txBox="1"/>
          <p:nvPr/>
        </p:nvSpPr>
        <p:spPr>
          <a:xfrm>
            <a:off x="2837780" y="4385627"/>
            <a:ext cx="4544616" cy="537845"/>
          </a:xfrm>
          <a:prstGeom prst="rect">
            <a:avLst/>
          </a:prstGeom>
        </p:spPr>
        <p:txBody>
          <a:bodyPr lIns="0" tIns="0" rIns="0" bIns="0" rtlCol="0" anchor="t">
            <a:spAutoFit/>
          </a:bodyPr>
          <a:lstStyle/>
          <a:p>
            <a:pPr algn="ctr">
              <a:lnSpc>
                <a:spcPts val="4480"/>
              </a:lnSpc>
            </a:pPr>
            <a:r>
              <a:rPr lang="en-US" sz="3200" b="1" spc="944" dirty="0">
                <a:solidFill>
                  <a:srgbClr val="252827"/>
                </a:solidFill>
                <a:latin typeface="Oswald"/>
              </a:rPr>
              <a:t>AMBULATORY</a:t>
            </a:r>
            <a:endParaRPr lang="en-US" sz="3200" b="1" spc="944" dirty="0">
              <a:solidFill>
                <a:srgbClr val="252827"/>
              </a:solidFill>
              <a:latin typeface="Oswald"/>
            </a:endParaRPr>
          </a:p>
        </p:txBody>
      </p:sp>
      <p:sp>
        <p:nvSpPr>
          <p:cNvPr id="13" name="TextBox 13"/>
          <p:cNvSpPr txBox="1"/>
          <p:nvPr/>
        </p:nvSpPr>
        <p:spPr>
          <a:xfrm>
            <a:off x="10879900" y="4385627"/>
            <a:ext cx="4544616" cy="537845"/>
          </a:xfrm>
          <a:prstGeom prst="rect">
            <a:avLst/>
          </a:prstGeom>
        </p:spPr>
        <p:txBody>
          <a:bodyPr lIns="0" tIns="0" rIns="0" bIns="0" rtlCol="0" anchor="t">
            <a:spAutoFit/>
          </a:bodyPr>
          <a:lstStyle/>
          <a:p>
            <a:pPr algn="ctr">
              <a:lnSpc>
                <a:spcPts val="4480"/>
              </a:lnSpc>
            </a:pPr>
            <a:r>
              <a:rPr lang="en-US" sz="3200" b="1" spc="924" dirty="0">
                <a:solidFill>
                  <a:srgbClr val="343736"/>
                </a:solidFill>
                <a:latin typeface="Oswald"/>
              </a:rPr>
              <a:t>STATIONARILY</a:t>
            </a:r>
            <a:endParaRPr lang="en-US" sz="3200" b="1" spc="924" dirty="0">
              <a:solidFill>
                <a:srgbClr val="343736"/>
              </a:solidFill>
              <a:latin typeface="Oswald"/>
            </a:endParaRPr>
          </a:p>
        </p:txBody>
      </p:sp>
      <p:sp>
        <p:nvSpPr>
          <p:cNvPr id="14" name="TextBox 14"/>
          <p:cNvSpPr txBox="1"/>
          <p:nvPr/>
        </p:nvSpPr>
        <p:spPr>
          <a:xfrm>
            <a:off x="2492010" y="5343525"/>
            <a:ext cx="5097066" cy="2000548"/>
          </a:xfrm>
          <a:prstGeom prst="rect">
            <a:avLst/>
          </a:prstGeom>
        </p:spPr>
        <p:txBody>
          <a:bodyPr lIns="0" tIns="0" rIns="0" bIns="0" rtlCol="0" anchor="t">
            <a:spAutoFit/>
          </a:bodyPr>
          <a:lstStyle/>
          <a:p>
            <a:pPr algn="ctr">
              <a:lnSpc>
                <a:spcPts val="3919"/>
              </a:lnSpc>
            </a:pPr>
            <a:r>
              <a:rPr lang="en-US" sz="2800" b="1" spc="165" dirty="0">
                <a:solidFill>
                  <a:srgbClr val="CD0808"/>
                </a:solidFill>
                <a:latin typeface="Oswald"/>
              </a:rPr>
              <a:t>GET TESTED (CHECK-UP) </a:t>
            </a:r>
            <a:endParaRPr lang="en-US" sz="2800" b="1" spc="165" dirty="0" smtClean="0">
              <a:solidFill>
                <a:srgbClr val="CD0808"/>
              </a:solidFill>
              <a:latin typeface="Oswald"/>
            </a:endParaRPr>
          </a:p>
          <a:p>
            <a:pPr algn="ctr">
              <a:lnSpc>
                <a:spcPts val="3919"/>
              </a:lnSpc>
            </a:pPr>
            <a:r>
              <a:rPr lang="en-US" sz="2800" b="1" spc="165" dirty="0" smtClean="0">
                <a:solidFill>
                  <a:srgbClr val="CD0808"/>
                </a:solidFill>
                <a:latin typeface="Oswald"/>
              </a:rPr>
              <a:t>FOR </a:t>
            </a:r>
            <a:r>
              <a:rPr lang="en-US" sz="2800" b="1" spc="165" dirty="0">
                <a:solidFill>
                  <a:srgbClr val="CD0808"/>
                </a:solidFill>
                <a:latin typeface="Oswald"/>
              </a:rPr>
              <a:t>1-2 DAYS AT </a:t>
            </a:r>
            <a:endParaRPr lang="en-US" sz="2800" b="1" spc="165" dirty="0" smtClean="0">
              <a:solidFill>
                <a:srgbClr val="CD0808"/>
              </a:solidFill>
              <a:latin typeface="Oswald"/>
            </a:endParaRPr>
          </a:p>
          <a:p>
            <a:pPr algn="ctr">
              <a:lnSpc>
                <a:spcPts val="3919"/>
              </a:lnSpc>
            </a:pPr>
            <a:r>
              <a:rPr lang="en-US" sz="2800" b="1" spc="165" dirty="0" smtClean="0">
                <a:solidFill>
                  <a:srgbClr val="CD0808"/>
                </a:solidFill>
                <a:latin typeface="Oswald"/>
              </a:rPr>
              <a:t>THE </a:t>
            </a:r>
            <a:r>
              <a:rPr lang="en-US" sz="2800" b="1" spc="165" dirty="0">
                <a:solidFill>
                  <a:srgbClr val="CD0808"/>
                </a:solidFill>
                <a:latin typeface="Oswald"/>
              </a:rPr>
              <a:t>TIME OF HIS TOURIST </a:t>
            </a:r>
            <a:endParaRPr lang="en-US" sz="2800" b="1" spc="165" dirty="0" smtClean="0">
              <a:solidFill>
                <a:srgbClr val="CD0808"/>
              </a:solidFill>
              <a:latin typeface="Oswald"/>
            </a:endParaRPr>
          </a:p>
          <a:p>
            <a:pPr algn="ctr">
              <a:lnSpc>
                <a:spcPts val="3919"/>
              </a:lnSpc>
            </a:pPr>
            <a:r>
              <a:rPr lang="en-US" sz="2800" b="1" spc="165" dirty="0" smtClean="0">
                <a:solidFill>
                  <a:srgbClr val="CD0808"/>
                </a:solidFill>
                <a:latin typeface="Oswald"/>
              </a:rPr>
              <a:t>TRIP </a:t>
            </a:r>
            <a:r>
              <a:rPr lang="en-US" sz="2800" b="1" spc="165" dirty="0">
                <a:solidFill>
                  <a:srgbClr val="CD0808"/>
                </a:solidFill>
                <a:latin typeface="Oswald"/>
              </a:rPr>
              <a:t>into Russia</a:t>
            </a:r>
            <a:endParaRPr lang="en-US" sz="2800" b="1" spc="165" dirty="0">
              <a:solidFill>
                <a:srgbClr val="CD0808"/>
              </a:solidFill>
              <a:latin typeface="Oswald"/>
            </a:endParaRPr>
          </a:p>
        </p:txBody>
      </p:sp>
      <p:sp>
        <p:nvSpPr>
          <p:cNvPr id="15" name="TextBox 15"/>
          <p:cNvSpPr txBox="1"/>
          <p:nvPr/>
        </p:nvSpPr>
        <p:spPr>
          <a:xfrm>
            <a:off x="2456780" y="8212455"/>
            <a:ext cx="5306616" cy="718185"/>
          </a:xfrm>
          <a:prstGeom prst="rect">
            <a:avLst/>
          </a:prstGeom>
        </p:spPr>
        <p:txBody>
          <a:bodyPr lIns="0" tIns="0" rIns="0" bIns="0" rtlCol="0" anchor="t">
            <a:spAutoFit/>
          </a:bodyPr>
          <a:lstStyle/>
          <a:p>
            <a:pPr algn="ctr">
              <a:lnSpc>
                <a:spcPts val="2940"/>
              </a:lnSpc>
            </a:pPr>
            <a:r>
              <a:rPr lang="en-US" sz="2100" dirty="0">
                <a:solidFill>
                  <a:srgbClr val="000000"/>
                </a:solidFill>
                <a:latin typeface="Oswald"/>
              </a:rPr>
              <a:t>FIND OUT MORE ON THE WEBSITE OF SELECTED MEDICAL ORGANIZATIONS</a:t>
            </a:r>
            <a:endParaRPr lang="en-US" sz="2100" dirty="0">
              <a:solidFill>
                <a:srgbClr val="000000"/>
              </a:solidFill>
              <a:latin typeface="Oswald"/>
            </a:endParaRPr>
          </a:p>
        </p:txBody>
      </p:sp>
      <p:sp>
        <p:nvSpPr>
          <p:cNvPr id="16" name="TextBox 16"/>
          <p:cNvSpPr txBox="1"/>
          <p:nvPr/>
        </p:nvSpPr>
        <p:spPr>
          <a:xfrm>
            <a:off x="10603675" y="5343525"/>
            <a:ext cx="5097066" cy="2453005"/>
          </a:xfrm>
          <a:prstGeom prst="rect">
            <a:avLst/>
          </a:prstGeom>
        </p:spPr>
        <p:txBody>
          <a:bodyPr lIns="0" tIns="0" rIns="0" bIns="0" rtlCol="0" anchor="t">
            <a:spAutoFit/>
          </a:bodyPr>
          <a:lstStyle/>
          <a:p>
            <a:pPr algn="ctr">
              <a:lnSpc>
                <a:spcPts val="3919"/>
              </a:lnSpc>
            </a:pPr>
            <a:r>
              <a:rPr lang="en-US" sz="2800" b="1" spc="165" dirty="0">
                <a:solidFill>
                  <a:srgbClr val="CD0808"/>
                </a:solidFill>
                <a:latin typeface="Oswald"/>
              </a:rPr>
              <a:t>SELECT A MEDICAL ORGANIZATION AT THEIR PROFILE AND COME IN RUSSIA FOR PLANNED HOSPITALIZATION</a:t>
            </a:r>
            <a:endParaRPr lang="en-US" sz="2800" b="1" spc="165" dirty="0">
              <a:solidFill>
                <a:srgbClr val="CD0808"/>
              </a:solidFill>
              <a:latin typeface="Oswald"/>
            </a:endParaRPr>
          </a:p>
        </p:txBody>
      </p:sp>
      <p:sp>
        <p:nvSpPr>
          <p:cNvPr id="17" name="TextBox 17"/>
          <p:cNvSpPr txBox="1"/>
          <p:nvPr/>
        </p:nvSpPr>
        <p:spPr>
          <a:xfrm>
            <a:off x="10498900" y="8212455"/>
            <a:ext cx="5306616" cy="718185"/>
          </a:xfrm>
          <a:prstGeom prst="rect">
            <a:avLst/>
          </a:prstGeom>
        </p:spPr>
        <p:txBody>
          <a:bodyPr lIns="0" tIns="0" rIns="0" bIns="0" rtlCol="0" anchor="t">
            <a:spAutoFit/>
          </a:bodyPr>
          <a:lstStyle/>
          <a:p>
            <a:pPr algn="ctr">
              <a:lnSpc>
                <a:spcPts val="2940"/>
              </a:lnSpc>
            </a:pPr>
            <a:r>
              <a:rPr lang="en-US" sz="2100" dirty="0">
                <a:solidFill>
                  <a:srgbClr val="000000"/>
                </a:solidFill>
                <a:latin typeface="Oswald"/>
              </a:rPr>
              <a:t>FIND OUT MORE ON THE WEBSITE OF SELECTED MEDICAL ORGANIZATIONS</a:t>
            </a:r>
            <a:endParaRPr lang="en-US" sz="2100" dirty="0">
              <a:solidFill>
                <a:srgbClr val="000000"/>
              </a:solidFill>
              <a:latin typeface="Oswald"/>
            </a:endParaRPr>
          </a:p>
        </p:txBody>
      </p:sp>
      <p:sp>
        <p:nvSpPr>
          <p:cNvPr id="18" name="TextBox 18"/>
          <p:cNvSpPr txBox="1"/>
          <p:nvPr/>
        </p:nvSpPr>
        <p:spPr>
          <a:xfrm>
            <a:off x="17290293" y="254614"/>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D0808"/>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4981575"/>
          </a:xfrm>
          <a:prstGeom prst="rect">
            <a:avLst/>
          </a:prstGeom>
          <a:solidFill>
            <a:srgbClr val="545454"/>
          </a:solidFill>
        </p:spPr>
      </p:sp>
      <p:grpSp>
        <p:nvGrpSpPr>
          <p:cNvPr id="3" name="Group 3"/>
          <p:cNvGrpSpPr/>
          <p:nvPr/>
        </p:nvGrpSpPr>
        <p:grpSpPr>
          <a:xfrm>
            <a:off x="1342925" y="3809900"/>
            <a:ext cx="2343350" cy="23433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sp>
        <p:nvSpPr>
          <p:cNvPr id="5" name="TextBox 5"/>
          <p:cNvSpPr txBox="1"/>
          <p:nvPr/>
        </p:nvSpPr>
        <p:spPr>
          <a:xfrm>
            <a:off x="812739" y="6357007"/>
            <a:ext cx="3403722" cy="1577355"/>
          </a:xfrm>
          <a:prstGeom prst="rect">
            <a:avLst/>
          </a:prstGeom>
        </p:spPr>
        <p:txBody>
          <a:bodyPr lIns="0" tIns="0" rIns="0" bIns="0" rtlCol="0" anchor="t">
            <a:spAutoFit/>
          </a:bodyPr>
          <a:lstStyle/>
          <a:p>
            <a:pPr algn="ctr">
              <a:lnSpc>
                <a:spcPts val="4125"/>
              </a:lnSpc>
            </a:pPr>
            <a:r>
              <a:rPr lang="en-US" sz="2500" b="0" i="0" spc="187" dirty="0">
                <a:solidFill>
                  <a:srgbClr val="FFFFFF"/>
                </a:solidFill>
                <a:latin typeface="Oswald"/>
              </a:rPr>
              <a:t>I </a:t>
            </a:r>
            <a:r>
              <a:rPr lang="en-US" sz="2400" spc="344" dirty="0" smtClean="0">
                <a:solidFill>
                  <a:schemeClr val="bg1"/>
                </a:solidFill>
                <a:latin typeface="Oswald"/>
              </a:rPr>
              <a:t>stage</a:t>
            </a:r>
            <a:r>
              <a:rPr lang="en-US" sz="2500" b="0" i="0" spc="187" dirty="0" smtClean="0">
                <a:solidFill>
                  <a:srgbClr val="FFFFFF"/>
                </a:solidFill>
                <a:latin typeface="Oswald"/>
              </a:rPr>
              <a:t>:</a:t>
            </a:r>
            <a:endParaRPr lang="en-US" sz="2500" b="0" i="0" spc="187" dirty="0">
              <a:solidFill>
                <a:srgbClr val="FFFFFF"/>
              </a:solidFill>
              <a:latin typeface="Oswald"/>
            </a:endParaRPr>
          </a:p>
          <a:p>
            <a:pPr algn="ctr">
              <a:lnSpc>
                <a:spcPts val="4125"/>
              </a:lnSpc>
            </a:pPr>
            <a:r>
              <a:rPr lang="en-US" sz="2500" spc="187" dirty="0">
                <a:solidFill>
                  <a:srgbClr val="FFFFFF"/>
                </a:solidFill>
                <a:latin typeface="Oswald"/>
              </a:rPr>
              <a:t>Choose a medical organization</a:t>
            </a:r>
            <a:endParaRPr lang="en-US" sz="2500" b="0" i="0" spc="187" dirty="0">
              <a:solidFill>
                <a:srgbClr val="FFFFFF"/>
              </a:solidFill>
              <a:latin typeface="Oswald"/>
            </a:endParaRPr>
          </a:p>
        </p:txBody>
      </p:sp>
      <p:sp>
        <p:nvSpPr>
          <p:cNvPr id="6" name="TextBox 6"/>
          <p:cNvSpPr txBox="1"/>
          <p:nvPr/>
        </p:nvSpPr>
        <p:spPr>
          <a:xfrm>
            <a:off x="4127439" y="6357007"/>
            <a:ext cx="3403722" cy="2103140"/>
          </a:xfrm>
          <a:prstGeom prst="rect">
            <a:avLst/>
          </a:prstGeom>
        </p:spPr>
        <p:txBody>
          <a:bodyPr lIns="0" tIns="0" rIns="0" bIns="0" rtlCol="0" anchor="t">
            <a:spAutoFit/>
          </a:bodyPr>
          <a:lstStyle/>
          <a:p>
            <a:pPr algn="ctr">
              <a:lnSpc>
                <a:spcPts val="4125"/>
              </a:lnSpc>
            </a:pPr>
            <a:r>
              <a:rPr lang="en-US" sz="2500" b="0" i="0" spc="187" dirty="0">
                <a:solidFill>
                  <a:srgbClr val="FFFFFF"/>
                </a:solidFill>
                <a:latin typeface="Oswald"/>
              </a:rPr>
              <a:t>II </a:t>
            </a:r>
            <a:r>
              <a:rPr lang="en-US" sz="2800" spc="344" dirty="0" smtClean="0">
                <a:solidFill>
                  <a:schemeClr val="bg1"/>
                </a:solidFill>
                <a:latin typeface="Oswald"/>
              </a:rPr>
              <a:t>stage</a:t>
            </a:r>
            <a:r>
              <a:rPr lang="en-US" sz="2500" b="0" i="0" spc="187" dirty="0" smtClean="0">
                <a:solidFill>
                  <a:srgbClr val="FFFFFF"/>
                </a:solidFill>
                <a:latin typeface="Oswald"/>
              </a:rPr>
              <a:t>:</a:t>
            </a:r>
            <a:endParaRPr lang="en-US" sz="2500" b="0" i="0" spc="187" dirty="0">
              <a:solidFill>
                <a:srgbClr val="FFFFFF"/>
              </a:solidFill>
              <a:latin typeface="Oswald"/>
            </a:endParaRPr>
          </a:p>
          <a:p>
            <a:pPr algn="ctr">
              <a:lnSpc>
                <a:spcPts val="4125"/>
              </a:lnSpc>
            </a:pPr>
            <a:r>
              <a:rPr lang="en-US" sz="2500" spc="187" dirty="0">
                <a:solidFill>
                  <a:srgbClr val="FFFFFF"/>
                </a:solidFill>
                <a:latin typeface="Oswald"/>
              </a:rPr>
              <a:t>Reach with the medical organization to receive confirmation</a:t>
            </a:r>
            <a:endParaRPr lang="en-US" sz="2500" b="0" i="0" spc="187" dirty="0">
              <a:solidFill>
                <a:srgbClr val="FFFFFF"/>
              </a:solidFill>
              <a:latin typeface="Oswald"/>
            </a:endParaRPr>
          </a:p>
        </p:txBody>
      </p:sp>
      <p:sp>
        <p:nvSpPr>
          <p:cNvPr id="7" name="TextBox 7"/>
          <p:cNvSpPr txBox="1"/>
          <p:nvPr/>
        </p:nvSpPr>
        <p:spPr>
          <a:xfrm>
            <a:off x="7708839" y="6357007"/>
            <a:ext cx="2870322" cy="2103140"/>
          </a:xfrm>
          <a:prstGeom prst="rect">
            <a:avLst/>
          </a:prstGeom>
        </p:spPr>
        <p:txBody>
          <a:bodyPr lIns="0" tIns="0" rIns="0" bIns="0" rtlCol="0" anchor="t">
            <a:spAutoFit/>
          </a:bodyPr>
          <a:lstStyle/>
          <a:p>
            <a:pPr algn="ctr">
              <a:lnSpc>
                <a:spcPts val="4125"/>
              </a:lnSpc>
            </a:pPr>
            <a:r>
              <a:rPr lang="en-US" sz="2500" b="0" i="0" spc="187" dirty="0">
                <a:solidFill>
                  <a:srgbClr val="FFFFFF"/>
                </a:solidFill>
                <a:latin typeface="Oswald"/>
              </a:rPr>
              <a:t>III </a:t>
            </a:r>
            <a:r>
              <a:rPr lang="en-US" sz="2800" spc="344" dirty="0" smtClean="0">
                <a:solidFill>
                  <a:schemeClr val="bg1"/>
                </a:solidFill>
                <a:latin typeface="Oswald"/>
              </a:rPr>
              <a:t>stage</a:t>
            </a:r>
            <a:r>
              <a:rPr lang="en-US" sz="2500" b="0" i="0" spc="187" dirty="0" smtClean="0">
                <a:solidFill>
                  <a:srgbClr val="FFFFFF"/>
                </a:solidFill>
                <a:latin typeface="Oswald"/>
              </a:rPr>
              <a:t>:</a:t>
            </a:r>
            <a:endParaRPr lang="en-US" sz="2500" b="0" i="0" spc="187" dirty="0">
              <a:solidFill>
                <a:srgbClr val="FFFFFF"/>
              </a:solidFill>
              <a:latin typeface="Oswald"/>
            </a:endParaRPr>
          </a:p>
          <a:p>
            <a:pPr algn="ctr">
              <a:lnSpc>
                <a:spcPts val="4125"/>
              </a:lnSpc>
            </a:pPr>
            <a:r>
              <a:rPr lang="en-US" sz="2500" spc="187" dirty="0">
                <a:solidFill>
                  <a:srgbClr val="FFFFFF"/>
                </a:solidFill>
                <a:latin typeface="Oswald"/>
              </a:rPr>
              <a:t>To choose the type of accommodation and transportation</a:t>
            </a:r>
            <a:endParaRPr lang="en-US" sz="2500" b="0" i="0" spc="187" dirty="0">
              <a:solidFill>
                <a:srgbClr val="FFFFFF"/>
              </a:solidFill>
              <a:latin typeface="Oswald"/>
            </a:endParaRPr>
          </a:p>
        </p:txBody>
      </p:sp>
      <p:sp>
        <p:nvSpPr>
          <p:cNvPr id="8" name="TextBox 8"/>
          <p:cNvSpPr txBox="1"/>
          <p:nvPr/>
        </p:nvSpPr>
        <p:spPr>
          <a:xfrm>
            <a:off x="10804464" y="6357007"/>
            <a:ext cx="3308472" cy="1051570"/>
          </a:xfrm>
          <a:prstGeom prst="rect">
            <a:avLst/>
          </a:prstGeom>
        </p:spPr>
        <p:txBody>
          <a:bodyPr lIns="0" tIns="0" rIns="0" bIns="0" rtlCol="0" anchor="t">
            <a:spAutoFit/>
          </a:bodyPr>
          <a:lstStyle/>
          <a:p>
            <a:pPr algn="ctr">
              <a:lnSpc>
                <a:spcPts val="4125"/>
              </a:lnSpc>
            </a:pPr>
            <a:r>
              <a:rPr lang="en-US" sz="2500" b="0" i="0" spc="187" dirty="0">
                <a:solidFill>
                  <a:srgbClr val="FFFFFF"/>
                </a:solidFill>
                <a:latin typeface="Oswald"/>
              </a:rPr>
              <a:t>IV </a:t>
            </a:r>
            <a:r>
              <a:rPr lang="en-US" sz="2800" spc="344" dirty="0" smtClean="0">
                <a:solidFill>
                  <a:schemeClr val="bg1"/>
                </a:solidFill>
                <a:latin typeface="Oswald"/>
              </a:rPr>
              <a:t>stage</a:t>
            </a:r>
            <a:r>
              <a:rPr lang="en-US" sz="2500" b="0" i="0" spc="187" dirty="0" smtClean="0">
                <a:solidFill>
                  <a:srgbClr val="FFFFFF"/>
                </a:solidFill>
                <a:latin typeface="Oswald"/>
              </a:rPr>
              <a:t>:</a:t>
            </a:r>
            <a:endParaRPr lang="en-US" sz="2500" b="0" i="0" spc="187" dirty="0">
              <a:solidFill>
                <a:srgbClr val="FFFFFF"/>
              </a:solidFill>
              <a:latin typeface="Oswald"/>
            </a:endParaRPr>
          </a:p>
          <a:p>
            <a:pPr algn="ctr">
              <a:lnSpc>
                <a:spcPts val="4125"/>
              </a:lnSpc>
            </a:pPr>
            <a:r>
              <a:rPr lang="en-US" sz="2500" spc="187" dirty="0">
                <a:solidFill>
                  <a:srgbClr val="FFFFFF"/>
                </a:solidFill>
                <a:latin typeface="Oswald"/>
              </a:rPr>
              <a:t>To apply for a visa</a:t>
            </a:r>
            <a:endParaRPr lang="en-US" sz="2500" b="0" i="0" spc="187" dirty="0">
              <a:solidFill>
                <a:srgbClr val="FFFFFF"/>
              </a:solidFill>
              <a:latin typeface="Oswald"/>
            </a:endParaRPr>
          </a:p>
        </p:txBody>
      </p:sp>
      <p:sp>
        <p:nvSpPr>
          <p:cNvPr id="9" name="TextBox 9"/>
          <p:cNvSpPr txBox="1"/>
          <p:nvPr/>
        </p:nvSpPr>
        <p:spPr>
          <a:xfrm>
            <a:off x="14090589" y="6357007"/>
            <a:ext cx="3365622" cy="1003711"/>
          </a:xfrm>
          <a:prstGeom prst="rect">
            <a:avLst/>
          </a:prstGeom>
        </p:spPr>
        <p:txBody>
          <a:bodyPr lIns="0" tIns="0" rIns="0" bIns="0" rtlCol="0" anchor="t">
            <a:spAutoFit/>
          </a:bodyPr>
          <a:lstStyle/>
          <a:p>
            <a:pPr algn="ctr">
              <a:lnSpc>
                <a:spcPts val="4125"/>
              </a:lnSpc>
            </a:pPr>
            <a:r>
              <a:rPr lang="en-US" sz="2500" b="0" i="0" spc="187" dirty="0">
                <a:solidFill>
                  <a:srgbClr val="FFFFFF"/>
                </a:solidFill>
                <a:latin typeface="Oswald"/>
              </a:rPr>
              <a:t>V </a:t>
            </a:r>
            <a:r>
              <a:rPr lang="en-US" sz="2800" spc="344" dirty="0" smtClean="0">
                <a:solidFill>
                  <a:schemeClr val="bg1"/>
                </a:solidFill>
                <a:latin typeface="Oswald"/>
              </a:rPr>
              <a:t>stage</a:t>
            </a:r>
            <a:r>
              <a:rPr lang="en-US" sz="2500" b="0" i="0" spc="187" dirty="0" smtClean="0">
                <a:solidFill>
                  <a:srgbClr val="FFFFFF"/>
                </a:solidFill>
                <a:latin typeface="Oswald"/>
              </a:rPr>
              <a:t>:</a:t>
            </a:r>
            <a:endParaRPr lang="en-US" sz="2500" b="0" i="0" spc="187" dirty="0">
              <a:solidFill>
                <a:srgbClr val="FFFFFF"/>
              </a:solidFill>
              <a:latin typeface="Oswald"/>
            </a:endParaRPr>
          </a:p>
          <a:p>
            <a:pPr algn="ctr">
              <a:lnSpc>
                <a:spcPts val="4125"/>
              </a:lnSpc>
            </a:pPr>
            <a:r>
              <a:rPr lang="en-US" sz="2500" b="0" i="0" spc="187" dirty="0">
                <a:solidFill>
                  <a:srgbClr val="FFFFFF"/>
                </a:solidFill>
                <a:latin typeface="Oswald"/>
              </a:rPr>
              <a:t>Welcome to Russia!</a:t>
            </a:r>
          </a:p>
        </p:txBody>
      </p:sp>
      <p:grpSp>
        <p:nvGrpSpPr>
          <p:cNvPr id="10" name="Group 10"/>
          <p:cNvGrpSpPr/>
          <p:nvPr/>
        </p:nvGrpSpPr>
        <p:grpSpPr>
          <a:xfrm>
            <a:off x="1523900" y="3990875"/>
            <a:ext cx="1981400" cy="19814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52827"/>
            </a:solidFill>
          </p:spPr>
        </p:sp>
      </p:grpSp>
      <p:pic>
        <p:nvPicPr>
          <p:cNvPr id="12" name="Picture 12"/>
          <p:cNvPicPr>
            <a:picLocks noChangeAspect="1"/>
          </p:cNvPicPr>
          <p:nvPr/>
        </p:nvPicPr>
        <p:blipFill>
          <a:blip r:embed="rId2" cstate="print"/>
          <a:srcRect/>
          <a:stretch>
            <a:fillRect/>
          </a:stretch>
        </p:blipFill>
        <p:spPr>
          <a:xfrm>
            <a:off x="2024931" y="4388037"/>
            <a:ext cx="979337" cy="1187075"/>
          </a:xfrm>
          <a:prstGeom prst="rect">
            <a:avLst/>
          </a:prstGeom>
        </p:spPr>
      </p:pic>
      <p:grpSp>
        <p:nvGrpSpPr>
          <p:cNvPr id="13" name="Group 13"/>
          <p:cNvGrpSpPr/>
          <p:nvPr/>
        </p:nvGrpSpPr>
        <p:grpSpPr>
          <a:xfrm>
            <a:off x="4657625" y="3809900"/>
            <a:ext cx="2343350" cy="2343350"/>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grpSp>
        <p:nvGrpSpPr>
          <p:cNvPr id="15" name="Group 15"/>
          <p:cNvGrpSpPr/>
          <p:nvPr/>
        </p:nvGrpSpPr>
        <p:grpSpPr>
          <a:xfrm>
            <a:off x="7972325" y="3809900"/>
            <a:ext cx="2343350" cy="234335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grpSp>
        <p:nvGrpSpPr>
          <p:cNvPr id="17" name="Group 17"/>
          <p:cNvGrpSpPr/>
          <p:nvPr/>
        </p:nvGrpSpPr>
        <p:grpSpPr>
          <a:xfrm>
            <a:off x="11287025" y="3809900"/>
            <a:ext cx="2343350" cy="2343350"/>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grpSp>
        <p:nvGrpSpPr>
          <p:cNvPr id="19" name="Group 19"/>
          <p:cNvGrpSpPr/>
          <p:nvPr/>
        </p:nvGrpSpPr>
        <p:grpSpPr>
          <a:xfrm>
            <a:off x="14601725" y="3809900"/>
            <a:ext cx="2343350" cy="2343350"/>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21" name="Picture 21"/>
          <p:cNvPicPr>
            <a:picLocks noChangeAspect="1"/>
          </p:cNvPicPr>
          <p:nvPr/>
        </p:nvPicPr>
        <p:blipFill>
          <a:blip r:embed="rId3" cstate="print"/>
          <a:srcRect/>
          <a:stretch>
            <a:fillRect/>
          </a:stretch>
        </p:blipFill>
        <p:spPr>
          <a:xfrm>
            <a:off x="5323801" y="4376187"/>
            <a:ext cx="1010999" cy="1210777"/>
          </a:xfrm>
          <a:prstGeom prst="rect">
            <a:avLst/>
          </a:prstGeom>
        </p:spPr>
      </p:pic>
      <p:sp>
        <p:nvSpPr>
          <p:cNvPr id="22" name="TextBox 22"/>
          <p:cNvSpPr txBox="1"/>
          <p:nvPr/>
        </p:nvSpPr>
        <p:spPr>
          <a:xfrm>
            <a:off x="593666" y="665383"/>
            <a:ext cx="17500718" cy="2539157"/>
          </a:xfrm>
          <a:prstGeom prst="rect">
            <a:avLst/>
          </a:prstGeom>
        </p:spPr>
        <p:txBody>
          <a:bodyPr lIns="0" tIns="0" rIns="0" bIns="0" rtlCol="0" anchor="t">
            <a:spAutoFit/>
          </a:bodyPr>
          <a:lstStyle/>
          <a:p>
            <a:pPr algn="ctr">
              <a:lnSpc>
                <a:spcPts val="9920"/>
              </a:lnSpc>
            </a:pPr>
            <a:r>
              <a:rPr lang="en-US" sz="8000" b="1" spc="576" dirty="0">
                <a:solidFill>
                  <a:srgbClr val="FFFFFF"/>
                </a:solidFill>
                <a:latin typeface="Oswald"/>
              </a:rPr>
              <a:t>HOW TO OBTAIN MEDICAL CARE IN THE KAMCHATKA REGION</a:t>
            </a:r>
            <a:endParaRPr lang="en-US" sz="8000" b="1" i="0" spc="576" dirty="0">
              <a:solidFill>
                <a:srgbClr val="FFFFFF"/>
              </a:solidFill>
              <a:latin typeface="Oswald"/>
            </a:endParaRPr>
          </a:p>
        </p:txBody>
      </p:sp>
      <p:grpSp>
        <p:nvGrpSpPr>
          <p:cNvPr id="23" name="Group 23"/>
          <p:cNvGrpSpPr/>
          <p:nvPr/>
        </p:nvGrpSpPr>
        <p:grpSpPr>
          <a:xfrm>
            <a:off x="4838600" y="3990875"/>
            <a:ext cx="1981400" cy="1981400"/>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52827"/>
            </a:solidFill>
          </p:spPr>
        </p:sp>
      </p:grpSp>
      <p:grpSp>
        <p:nvGrpSpPr>
          <p:cNvPr id="25" name="Group 25"/>
          <p:cNvGrpSpPr/>
          <p:nvPr/>
        </p:nvGrpSpPr>
        <p:grpSpPr>
          <a:xfrm>
            <a:off x="8153300" y="3990875"/>
            <a:ext cx="1981400" cy="1981400"/>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52827"/>
            </a:solidFill>
          </p:spPr>
        </p:sp>
      </p:grpSp>
      <p:grpSp>
        <p:nvGrpSpPr>
          <p:cNvPr id="27" name="Group 27"/>
          <p:cNvGrpSpPr/>
          <p:nvPr/>
        </p:nvGrpSpPr>
        <p:grpSpPr>
          <a:xfrm>
            <a:off x="11468000" y="3990875"/>
            <a:ext cx="1981400" cy="1981400"/>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52827"/>
            </a:solidFill>
          </p:spPr>
        </p:sp>
      </p:grpSp>
      <p:grpSp>
        <p:nvGrpSpPr>
          <p:cNvPr id="29" name="Group 29"/>
          <p:cNvGrpSpPr/>
          <p:nvPr/>
        </p:nvGrpSpPr>
        <p:grpSpPr>
          <a:xfrm>
            <a:off x="14782700" y="3990875"/>
            <a:ext cx="1981400" cy="1981400"/>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52827"/>
            </a:solidFill>
          </p:spPr>
        </p:sp>
      </p:grpSp>
      <p:pic>
        <p:nvPicPr>
          <p:cNvPr id="31" name="Picture 31"/>
          <p:cNvPicPr>
            <a:picLocks noChangeAspect="1"/>
          </p:cNvPicPr>
          <p:nvPr/>
        </p:nvPicPr>
        <p:blipFill>
          <a:blip r:embed="rId4" cstate="print"/>
          <a:srcRect/>
          <a:stretch>
            <a:fillRect/>
          </a:stretch>
        </p:blipFill>
        <p:spPr>
          <a:xfrm>
            <a:off x="5115070" y="4622997"/>
            <a:ext cx="1428460" cy="942784"/>
          </a:xfrm>
          <a:prstGeom prst="rect">
            <a:avLst/>
          </a:prstGeom>
        </p:spPr>
      </p:pic>
      <p:pic>
        <p:nvPicPr>
          <p:cNvPr id="32" name="Picture 32"/>
          <p:cNvPicPr>
            <a:picLocks noChangeAspect="1"/>
          </p:cNvPicPr>
          <p:nvPr/>
        </p:nvPicPr>
        <p:blipFill>
          <a:blip r:embed="rId5" cstate="print"/>
          <a:srcRect/>
          <a:stretch>
            <a:fillRect/>
          </a:stretch>
        </p:blipFill>
        <p:spPr>
          <a:xfrm>
            <a:off x="15276744" y="4376187"/>
            <a:ext cx="993311" cy="1189594"/>
          </a:xfrm>
          <a:prstGeom prst="rect">
            <a:avLst/>
          </a:prstGeom>
        </p:spPr>
      </p:pic>
      <p:pic>
        <p:nvPicPr>
          <p:cNvPr id="33" name="Picture 33"/>
          <p:cNvPicPr>
            <a:picLocks noChangeAspect="1"/>
          </p:cNvPicPr>
          <p:nvPr/>
        </p:nvPicPr>
        <p:blipFill>
          <a:blip r:embed="rId6" cstate="print"/>
          <a:srcRect/>
          <a:stretch>
            <a:fillRect/>
          </a:stretch>
        </p:blipFill>
        <p:spPr>
          <a:xfrm>
            <a:off x="11668357" y="4657534"/>
            <a:ext cx="1580686" cy="648081"/>
          </a:xfrm>
          <a:prstGeom prst="rect">
            <a:avLst/>
          </a:prstGeom>
        </p:spPr>
      </p:pic>
      <p:pic>
        <p:nvPicPr>
          <p:cNvPr id="34" name="Picture 34"/>
          <p:cNvPicPr>
            <a:picLocks noChangeAspect="1"/>
          </p:cNvPicPr>
          <p:nvPr/>
        </p:nvPicPr>
        <p:blipFill>
          <a:blip r:embed="rId7" cstate="print"/>
          <a:srcRect/>
          <a:stretch>
            <a:fillRect/>
          </a:stretch>
        </p:blipFill>
        <p:spPr>
          <a:xfrm>
            <a:off x="8491497" y="4524823"/>
            <a:ext cx="1305007" cy="913505"/>
          </a:xfrm>
          <a:prstGeom prst="rect">
            <a:avLst/>
          </a:prstGeom>
        </p:spPr>
      </p:pic>
      <p:sp>
        <p:nvSpPr>
          <p:cNvPr id="35" name="TextBox 35"/>
          <p:cNvSpPr txBox="1"/>
          <p:nvPr/>
        </p:nvSpPr>
        <p:spPr>
          <a:xfrm>
            <a:off x="17290293" y="159364"/>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44801" t="44801" r="44801" b="44801"/>
          <a:stretch>
            <a:fillRect/>
          </a:stretch>
        </p:blipFill>
        <p:spPr>
          <a:xfrm>
            <a:off x="8166199" y="9456539"/>
            <a:ext cx="1901541" cy="1901541"/>
          </a:xfrm>
          <a:prstGeom prst="rect">
            <a:avLst/>
          </a:prstGeom>
        </p:spPr>
      </p:pic>
      <p:pic>
        <p:nvPicPr>
          <p:cNvPr id="3" name="Picture 3"/>
          <p:cNvPicPr>
            <a:picLocks noChangeAspect="1"/>
          </p:cNvPicPr>
          <p:nvPr/>
        </p:nvPicPr>
        <p:blipFill>
          <a:blip r:embed="rId3" cstate="print"/>
          <a:srcRect l="44801" t="44801" r="44801" b="44801"/>
          <a:stretch>
            <a:fillRect/>
          </a:stretch>
        </p:blipFill>
        <p:spPr>
          <a:xfrm>
            <a:off x="8179594" y="-1031379"/>
            <a:ext cx="1901541" cy="1901541"/>
          </a:xfrm>
          <a:prstGeom prst="rect">
            <a:avLst/>
          </a:prstGeom>
        </p:spPr>
      </p:pic>
      <p:sp>
        <p:nvSpPr>
          <p:cNvPr id="4" name="TextBox 4"/>
          <p:cNvSpPr txBox="1"/>
          <p:nvPr/>
        </p:nvSpPr>
        <p:spPr>
          <a:xfrm>
            <a:off x="668543" y="3009900"/>
            <a:ext cx="16952707" cy="3180358"/>
          </a:xfrm>
          <a:prstGeom prst="rect">
            <a:avLst/>
          </a:prstGeom>
        </p:spPr>
        <p:txBody>
          <a:bodyPr lIns="0" tIns="0" rIns="0" bIns="0" rtlCol="0" anchor="t">
            <a:spAutoFit/>
          </a:bodyPr>
          <a:lstStyle/>
          <a:p>
            <a:pPr algn="ctr">
              <a:lnSpc>
                <a:spcPts val="12439"/>
              </a:lnSpc>
            </a:pPr>
            <a:r>
              <a:rPr lang="en-US" sz="10031" b="1" i="0" spc="722" dirty="0">
                <a:solidFill>
                  <a:srgbClr val="FFFFFF"/>
                </a:solidFill>
                <a:latin typeface="Oswald"/>
              </a:rPr>
              <a:t>I </a:t>
            </a:r>
            <a:r>
              <a:rPr lang="en-US" sz="10031" b="1" spc="722" dirty="0">
                <a:solidFill>
                  <a:srgbClr val="FFFFFF"/>
                </a:solidFill>
                <a:latin typeface="Oswald"/>
              </a:rPr>
              <a:t>STEP</a:t>
            </a:r>
            <a:endParaRPr lang="en-US" sz="10031" b="1" i="0" spc="722" dirty="0">
              <a:solidFill>
                <a:srgbClr val="FFFFFF"/>
              </a:solidFill>
              <a:latin typeface="Oswald"/>
            </a:endParaRPr>
          </a:p>
          <a:p>
            <a:pPr algn="ctr">
              <a:lnSpc>
                <a:spcPts val="12439"/>
              </a:lnSpc>
            </a:pPr>
            <a:endParaRPr lang="en-US" sz="10031" b="1" i="0" spc="722" dirty="0">
              <a:solidFill>
                <a:srgbClr val="FFFFFF"/>
              </a:solidFill>
              <a:latin typeface="Oswald"/>
            </a:endParaRPr>
          </a:p>
        </p:txBody>
      </p:sp>
      <p:sp>
        <p:nvSpPr>
          <p:cNvPr id="5" name="TextBox 5"/>
          <p:cNvSpPr txBox="1"/>
          <p:nvPr/>
        </p:nvSpPr>
        <p:spPr>
          <a:xfrm>
            <a:off x="666750" y="4991100"/>
            <a:ext cx="17134487" cy="1637243"/>
          </a:xfrm>
          <a:prstGeom prst="rect">
            <a:avLst/>
          </a:prstGeom>
        </p:spPr>
        <p:txBody>
          <a:bodyPr lIns="0" tIns="0" rIns="0" bIns="0" rtlCol="0" anchor="t">
            <a:spAutoFit/>
          </a:bodyPr>
          <a:lstStyle/>
          <a:p>
            <a:pPr algn="ctr">
              <a:lnSpc>
                <a:spcPts val="6720"/>
              </a:lnSpc>
            </a:pPr>
            <a:r>
              <a:rPr lang="en-US" sz="4200" b="1" spc="508" dirty="0">
                <a:solidFill>
                  <a:srgbClr val="D9D9D9"/>
                </a:solidFill>
                <a:latin typeface="Oswald"/>
              </a:rPr>
              <a:t>SELECT A MEDICAL ORGANIZATION ACCORDING TO YOUR HEALTH PROFILE</a:t>
            </a:r>
            <a:endParaRPr lang="en-US" sz="4200" b="1" i="0" spc="508" dirty="0">
              <a:solidFill>
                <a:srgbClr val="D9D9D9"/>
              </a:solidFill>
              <a:latin typeface="Oswald"/>
            </a:endParaRPr>
          </a:p>
        </p:txBody>
      </p:sp>
      <p:sp>
        <p:nvSpPr>
          <p:cNvPr id="6" name="TextBox 6"/>
          <p:cNvSpPr txBox="1"/>
          <p:nvPr/>
        </p:nvSpPr>
        <p:spPr>
          <a:xfrm>
            <a:off x="17290293" y="197464"/>
            <a:ext cx="997707" cy="405765"/>
          </a:xfrm>
          <a:prstGeom prst="rect">
            <a:avLst/>
          </a:prstGeom>
        </p:spPr>
        <p:txBody>
          <a:bodyPr lIns="0" tIns="0" rIns="0" bIns="0" rtlCol="0" anchor="t">
            <a:spAutoFit/>
          </a:bodyPr>
          <a:lstStyle/>
          <a:p>
            <a:pPr algn="ctr">
              <a:lnSpc>
                <a:spcPts val="3359"/>
              </a:lnSpc>
            </a:pPr>
            <a:r>
              <a:rPr lang="en-US" sz="2400" b="1" dirty="0">
                <a:solidFill>
                  <a:srgbClr val="FFFFFF"/>
                </a:solidFill>
                <a:latin typeface="Oswald"/>
              </a:rPr>
              <a:t>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45454"/>
        </a:solidFill>
        <a:effectLst/>
      </p:bgPr>
    </p:bg>
    <p:spTree>
      <p:nvGrpSpPr>
        <p:cNvPr id="1" name=""/>
        <p:cNvGrpSpPr/>
        <p:nvPr/>
      </p:nvGrpSpPr>
      <p:grpSpPr>
        <a:xfrm>
          <a:off x="0" y="0"/>
          <a:ext cx="0" cy="0"/>
          <a:chOff x="0" y="0"/>
          <a:chExt cx="0" cy="0"/>
        </a:xfrm>
      </p:grpSpPr>
      <p:sp>
        <p:nvSpPr>
          <p:cNvPr id="43" name="AutoShape 2"/>
          <p:cNvSpPr/>
          <p:nvPr/>
        </p:nvSpPr>
        <p:spPr>
          <a:xfrm>
            <a:off x="579966" y="4204853"/>
            <a:ext cx="5477617" cy="5438775"/>
          </a:xfrm>
          <a:prstGeom prst="rect">
            <a:avLst/>
          </a:prstGeom>
          <a:solidFill>
            <a:srgbClr val="A6A6A6"/>
          </a:solidFill>
        </p:spPr>
      </p:sp>
      <p:pic>
        <p:nvPicPr>
          <p:cNvPr id="12" name="Picture 12"/>
          <p:cNvPicPr>
            <a:picLocks noChangeAspect="1"/>
          </p:cNvPicPr>
          <p:nvPr/>
        </p:nvPicPr>
        <p:blipFill>
          <a:blip r:embed="rId2" cstate="print"/>
          <a:srcRect l="44801" t="44801" r="44801" b="44801"/>
          <a:stretch>
            <a:fillRect/>
          </a:stretch>
        </p:blipFill>
        <p:spPr>
          <a:xfrm>
            <a:off x="-950770" y="882792"/>
            <a:ext cx="1901541" cy="1901541"/>
          </a:xfrm>
          <a:prstGeom prst="rect">
            <a:avLst/>
          </a:prstGeom>
        </p:spPr>
      </p:pic>
      <p:sp>
        <p:nvSpPr>
          <p:cNvPr id="29" name="TextBox 3"/>
          <p:cNvSpPr txBox="1"/>
          <p:nvPr/>
        </p:nvSpPr>
        <p:spPr>
          <a:xfrm>
            <a:off x="12953674" y="6300641"/>
            <a:ext cx="3686119" cy="551433"/>
          </a:xfrm>
          <a:prstGeom prst="rect">
            <a:avLst/>
          </a:prstGeom>
        </p:spPr>
        <p:txBody>
          <a:bodyPr lIns="0" tIns="0" rIns="0" bIns="0" rtlCol="0" anchor="t">
            <a:spAutoFit/>
          </a:bodyPr>
          <a:lstStyle/>
          <a:p>
            <a:pPr algn="ctr">
              <a:lnSpc>
                <a:spcPts val="4256"/>
              </a:lnSpc>
            </a:pPr>
            <a:r>
              <a:rPr lang="en-US" sz="2600" b="1" spc="321" dirty="0">
                <a:solidFill>
                  <a:srgbClr val="252827"/>
                </a:solidFill>
                <a:latin typeface="Oswald"/>
              </a:rPr>
              <a:t>КАРДИОЛОГИЯ</a:t>
            </a:r>
          </a:p>
        </p:txBody>
      </p:sp>
      <p:sp>
        <p:nvSpPr>
          <p:cNvPr id="30" name="TextBox 4"/>
          <p:cNvSpPr txBox="1"/>
          <p:nvPr/>
        </p:nvSpPr>
        <p:spPr>
          <a:xfrm>
            <a:off x="769962" y="5736384"/>
            <a:ext cx="5181599" cy="1128514"/>
          </a:xfrm>
          <a:prstGeom prst="rect">
            <a:avLst/>
          </a:prstGeom>
        </p:spPr>
        <p:txBody>
          <a:bodyPr wrap="square" lIns="0" tIns="0" rIns="0" bIns="0" rtlCol="0" anchor="t">
            <a:spAutoFit/>
          </a:bodyPr>
          <a:lstStyle/>
          <a:p>
            <a:pPr>
              <a:lnSpc>
                <a:spcPts val="2239"/>
              </a:lnSpc>
            </a:pPr>
            <a:r>
              <a:rPr lang="en-US" sz="2000" dirty="0" smtClean="0">
                <a:solidFill>
                  <a:prstClr val="white"/>
                </a:solidFill>
                <a:latin typeface="+mj-lt"/>
              </a:rPr>
              <a:t>GBUZ </a:t>
            </a:r>
            <a:r>
              <a:rPr lang="ru-RU" sz="2000" dirty="0" smtClean="0">
                <a:solidFill>
                  <a:prstClr val="white"/>
                </a:solidFill>
                <a:latin typeface="+mj-lt"/>
              </a:rPr>
              <a:t>«</a:t>
            </a:r>
            <a:r>
              <a:rPr lang="en-US" sz="2000" dirty="0" smtClean="0">
                <a:solidFill>
                  <a:prstClr val="white"/>
                </a:solidFill>
                <a:latin typeface="+mj-lt"/>
              </a:rPr>
              <a:t>Kamchatka </a:t>
            </a:r>
            <a:r>
              <a:rPr lang="en-US" sz="2000" dirty="0">
                <a:solidFill>
                  <a:prstClr val="white"/>
                </a:solidFill>
                <a:latin typeface="+mj-lt"/>
              </a:rPr>
              <a:t>regional hospital. A. S. </a:t>
            </a:r>
            <a:r>
              <a:rPr lang="en-US" sz="2000" dirty="0" err="1">
                <a:solidFill>
                  <a:prstClr val="white"/>
                </a:solidFill>
                <a:latin typeface="+mj-lt"/>
              </a:rPr>
              <a:t>Lukashevskogo</a:t>
            </a:r>
            <a:r>
              <a:rPr lang="en-US" sz="2000" dirty="0">
                <a:solidFill>
                  <a:prstClr val="white"/>
                </a:solidFill>
                <a:latin typeface="+mj-lt"/>
              </a:rPr>
              <a:t>»</a:t>
            </a:r>
            <a:endParaRPr lang="ru-RU" sz="2000" dirty="0" smtClean="0">
              <a:solidFill>
                <a:prstClr val="white"/>
              </a:solidFill>
              <a:latin typeface="+mj-lt"/>
            </a:endParaRPr>
          </a:p>
          <a:p>
            <a:pPr>
              <a:lnSpc>
                <a:spcPts val="2239"/>
              </a:lnSpc>
            </a:pPr>
            <a:r>
              <a:rPr lang="en-US" sz="1600" b="1" spc="33" dirty="0">
                <a:solidFill>
                  <a:prstClr val="black"/>
                </a:solidFill>
                <a:effectLst>
                  <a:outerShdw blurRad="38100" dist="38100" dir="2700000" algn="tl">
                    <a:srgbClr val="000000">
                      <a:alpha val="43137"/>
                    </a:srgbClr>
                  </a:outerShdw>
                </a:effectLst>
                <a:latin typeface="Montserrat Light" panose="020B0604020202020204" charset="0"/>
                <a:hlinkClick r:id="rId3"/>
              </a:rPr>
              <a:t>http://</a:t>
            </a:r>
            <a:r>
              <a:rPr lang="en-US" sz="1600" b="1" spc="33" dirty="0" smtClean="0">
                <a:solidFill>
                  <a:prstClr val="black"/>
                </a:solidFill>
                <a:effectLst>
                  <a:outerShdw blurRad="38100" dist="38100" dir="2700000" algn="tl">
                    <a:srgbClr val="000000">
                      <a:alpha val="43137"/>
                    </a:srgbClr>
                  </a:outerShdw>
                </a:effectLst>
                <a:latin typeface="Montserrat Light" panose="020B0604020202020204" charset="0"/>
                <a:hlinkClick r:id="rId3"/>
              </a:rPr>
              <a:t>kam-hospital.ru</a:t>
            </a:r>
            <a:endParaRPr lang="ru-RU" sz="1600" b="1" spc="33" dirty="0" smtClean="0">
              <a:solidFill>
                <a:prstClr val="black"/>
              </a:solidFill>
              <a:effectLst>
                <a:outerShdw blurRad="38100" dist="38100" dir="2700000" algn="tl">
                  <a:srgbClr val="000000">
                    <a:alpha val="43137"/>
                  </a:srgbClr>
                </a:outerShdw>
              </a:effectLst>
              <a:latin typeface="Montserrat Light" panose="020B0604020202020204" charset="0"/>
            </a:endParaRPr>
          </a:p>
          <a:p>
            <a:pPr>
              <a:lnSpc>
                <a:spcPts val="2239"/>
              </a:lnSpc>
            </a:pPr>
            <a:endParaRPr lang="en-US" sz="1600" spc="33" dirty="0" smtClean="0">
              <a:solidFill>
                <a:srgbClr val="252827"/>
              </a:solidFill>
              <a:latin typeface="Montserrat Light" panose="020B0604020202020204" charset="0"/>
            </a:endParaRPr>
          </a:p>
        </p:txBody>
      </p:sp>
      <p:sp>
        <p:nvSpPr>
          <p:cNvPr id="31" name="AutoShape 5"/>
          <p:cNvSpPr/>
          <p:nvPr/>
        </p:nvSpPr>
        <p:spPr>
          <a:xfrm>
            <a:off x="6057583" y="4204852"/>
            <a:ext cx="6167619" cy="5438775"/>
          </a:xfrm>
          <a:prstGeom prst="rect">
            <a:avLst/>
          </a:prstGeom>
          <a:solidFill>
            <a:srgbClr val="D9D9D9"/>
          </a:solidFill>
        </p:spPr>
      </p:sp>
      <p:sp>
        <p:nvSpPr>
          <p:cNvPr id="33" name="AutoShape 7"/>
          <p:cNvSpPr/>
          <p:nvPr/>
        </p:nvSpPr>
        <p:spPr>
          <a:xfrm>
            <a:off x="12217606" y="4204851"/>
            <a:ext cx="5354382" cy="5438775"/>
          </a:xfrm>
          <a:prstGeom prst="rect">
            <a:avLst/>
          </a:prstGeom>
          <a:solidFill>
            <a:srgbClr val="A6A6A6"/>
          </a:solidFill>
        </p:spPr>
      </p:sp>
      <p:sp>
        <p:nvSpPr>
          <p:cNvPr id="34" name="TextBox 8"/>
          <p:cNvSpPr txBox="1"/>
          <p:nvPr/>
        </p:nvSpPr>
        <p:spPr>
          <a:xfrm>
            <a:off x="12832248" y="4460117"/>
            <a:ext cx="4152393" cy="795089"/>
          </a:xfrm>
          <a:prstGeom prst="rect">
            <a:avLst/>
          </a:prstGeom>
        </p:spPr>
        <p:txBody>
          <a:bodyPr wrap="square" lIns="0" tIns="0" rIns="0" bIns="0" rtlCol="0" anchor="t">
            <a:spAutoFit/>
          </a:bodyPr>
          <a:lstStyle/>
          <a:p>
            <a:pPr algn="ctr">
              <a:lnSpc>
                <a:spcPts val="3138"/>
              </a:lnSpc>
            </a:pPr>
            <a:r>
              <a:rPr lang="en-US" sz="2600" b="1" spc="279" dirty="0">
                <a:solidFill>
                  <a:srgbClr val="252827"/>
                </a:solidFill>
                <a:latin typeface="Oswald"/>
              </a:rPr>
              <a:t>GYNECOLOGY </a:t>
            </a:r>
            <a:endParaRPr lang="ru-RU" sz="2600" b="1" spc="279" dirty="0" smtClean="0">
              <a:solidFill>
                <a:srgbClr val="252827"/>
              </a:solidFill>
              <a:latin typeface="Oswald"/>
            </a:endParaRPr>
          </a:p>
          <a:p>
            <a:pPr algn="ctr">
              <a:lnSpc>
                <a:spcPts val="3138"/>
              </a:lnSpc>
            </a:pPr>
            <a:r>
              <a:rPr lang="en-US" sz="2600" b="1" spc="279" dirty="0" smtClean="0">
                <a:solidFill>
                  <a:srgbClr val="252827"/>
                </a:solidFill>
                <a:latin typeface="Oswald"/>
              </a:rPr>
              <a:t>AND </a:t>
            </a:r>
            <a:r>
              <a:rPr lang="en-US" sz="2600" b="1" spc="279" dirty="0">
                <a:solidFill>
                  <a:srgbClr val="252827"/>
                </a:solidFill>
                <a:latin typeface="Oswald"/>
              </a:rPr>
              <a:t>OBSTETRICS</a:t>
            </a:r>
            <a:endParaRPr lang="en-US" sz="2400" b="1" spc="279" dirty="0">
              <a:solidFill>
                <a:srgbClr val="252827"/>
              </a:solidFill>
              <a:latin typeface="Oswald"/>
            </a:endParaRPr>
          </a:p>
        </p:txBody>
      </p:sp>
      <p:sp>
        <p:nvSpPr>
          <p:cNvPr id="37" name="TextBox 17"/>
          <p:cNvSpPr txBox="1"/>
          <p:nvPr/>
        </p:nvSpPr>
        <p:spPr>
          <a:xfrm>
            <a:off x="3321754" y="6531473"/>
            <a:ext cx="2501506" cy="278474"/>
          </a:xfrm>
          <a:prstGeom prst="rect">
            <a:avLst/>
          </a:prstGeom>
        </p:spPr>
        <p:txBody>
          <a:bodyPr wrap="square" lIns="0" tIns="0" rIns="0" bIns="0" rtlCol="0" anchor="t">
            <a:spAutoFit/>
          </a:bodyPr>
          <a:lstStyle/>
          <a:p>
            <a:pPr algn="ctr">
              <a:lnSpc>
                <a:spcPts val="2520"/>
              </a:lnSpc>
            </a:pPr>
            <a:r>
              <a:rPr lang="en-US" sz="1200" dirty="0">
                <a:solidFill>
                  <a:srgbClr val="150599"/>
                </a:solidFill>
                <a:latin typeface="Montserrat Extra-Bold"/>
              </a:rPr>
              <a:t>Petropavlovsk-Kamchatsky</a:t>
            </a:r>
            <a:endParaRPr lang="en-US" sz="1200" dirty="0">
              <a:solidFill>
                <a:srgbClr val="150599"/>
              </a:solidFill>
              <a:latin typeface="Montserrat Extra-Bold"/>
            </a:endParaRPr>
          </a:p>
        </p:txBody>
      </p:sp>
      <p:sp>
        <p:nvSpPr>
          <p:cNvPr id="42" name="TextBox 11"/>
          <p:cNvSpPr txBox="1"/>
          <p:nvPr/>
        </p:nvSpPr>
        <p:spPr>
          <a:xfrm>
            <a:off x="1236119" y="981075"/>
            <a:ext cx="16071972" cy="1872307"/>
          </a:xfrm>
          <a:prstGeom prst="rect">
            <a:avLst/>
          </a:prstGeom>
        </p:spPr>
        <p:txBody>
          <a:bodyPr lIns="0" tIns="0" rIns="0" bIns="0" rtlCol="0" anchor="t">
            <a:spAutoFit/>
          </a:bodyPr>
          <a:lstStyle/>
          <a:p>
            <a:pPr algn="ctr">
              <a:lnSpc>
                <a:spcPts val="7280"/>
              </a:lnSpc>
            </a:pPr>
            <a:r>
              <a:rPr lang="en-US" sz="5600" b="1" spc="700" dirty="0">
                <a:solidFill>
                  <a:srgbClr val="FFFFFF"/>
                </a:solidFill>
                <a:latin typeface="Oswald"/>
              </a:rPr>
              <a:t>PROFILES MEDICAL CARE AND MEDICAL CENTERS KAMCHATKA TERRITORY</a:t>
            </a:r>
            <a:endParaRPr lang="en-US" sz="4400" b="1" spc="700" dirty="0">
              <a:solidFill>
                <a:srgbClr val="FFFFFF"/>
              </a:solidFill>
              <a:latin typeface="Oswald"/>
            </a:endParaRPr>
          </a:p>
        </p:txBody>
      </p:sp>
      <p:sp>
        <p:nvSpPr>
          <p:cNvPr id="18" name="TextBox 18"/>
          <p:cNvSpPr txBox="1"/>
          <p:nvPr/>
        </p:nvSpPr>
        <p:spPr>
          <a:xfrm>
            <a:off x="12715548" y="7820139"/>
            <a:ext cx="4162369" cy="491609"/>
          </a:xfrm>
          <a:prstGeom prst="rect">
            <a:avLst/>
          </a:prstGeom>
        </p:spPr>
        <p:txBody>
          <a:bodyPr lIns="0" tIns="0" rIns="0" bIns="0" rtlCol="0" anchor="t">
            <a:spAutoFit/>
          </a:bodyPr>
          <a:lstStyle/>
          <a:p>
            <a:pPr algn="ctr">
              <a:lnSpc>
                <a:spcPts val="4256"/>
              </a:lnSpc>
            </a:pPr>
            <a:r>
              <a:rPr lang="en-US" sz="2600" b="1" spc="321" dirty="0">
                <a:solidFill>
                  <a:srgbClr val="252827"/>
                </a:solidFill>
                <a:latin typeface="Oswald"/>
              </a:rPr>
              <a:t>CHILD HEALTH</a:t>
            </a:r>
            <a:endParaRPr lang="en-US" sz="2600" b="1" spc="321" dirty="0">
              <a:solidFill>
                <a:srgbClr val="252827"/>
              </a:solidFill>
              <a:latin typeface="Oswald"/>
            </a:endParaRPr>
          </a:p>
        </p:txBody>
      </p:sp>
      <p:sp>
        <p:nvSpPr>
          <p:cNvPr id="23" name="TextBox 10"/>
          <p:cNvSpPr txBox="1"/>
          <p:nvPr/>
        </p:nvSpPr>
        <p:spPr>
          <a:xfrm>
            <a:off x="7125206" y="4305300"/>
            <a:ext cx="4032372" cy="515032"/>
          </a:xfrm>
          <a:prstGeom prst="rect">
            <a:avLst/>
          </a:prstGeom>
        </p:spPr>
        <p:txBody>
          <a:bodyPr lIns="0" tIns="0" rIns="0" bIns="0" rtlCol="0" anchor="t">
            <a:spAutoFit/>
          </a:bodyPr>
          <a:lstStyle/>
          <a:p>
            <a:pPr algn="ctr">
              <a:lnSpc>
                <a:spcPts val="4480"/>
              </a:lnSpc>
            </a:pPr>
            <a:r>
              <a:rPr lang="en-US" sz="2600" b="1" spc="338" dirty="0">
                <a:solidFill>
                  <a:srgbClr val="252827"/>
                </a:solidFill>
                <a:latin typeface="Oswald"/>
              </a:rPr>
              <a:t>OPHTHALMOLOGY</a:t>
            </a:r>
            <a:endParaRPr lang="en-US" sz="2600" b="1" spc="338" dirty="0">
              <a:solidFill>
                <a:srgbClr val="252827"/>
              </a:solidFill>
              <a:latin typeface="Oswald"/>
            </a:endParaRPr>
          </a:p>
        </p:txBody>
      </p:sp>
      <p:sp>
        <p:nvSpPr>
          <p:cNvPr id="25" name="TextBox 8"/>
          <p:cNvSpPr txBox="1"/>
          <p:nvPr/>
        </p:nvSpPr>
        <p:spPr>
          <a:xfrm>
            <a:off x="1274787" y="4460117"/>
            <a:ext cx="3879972" cy="1269578"/>
          </a:xfrm>
          <a:prstGeom prst="rect">
            <a:avLst/>
          </a:prstGeom>
        </p:spPr>
        <p:txBody>
          <a:bodyPr lIns="0" tIns="0" rIns="0" bIns="0" rtlCol="0" anchor="t">
            <a:spAutoFit/>
          </a:bodyPr>
          <a:lstStyle/>
          <a:p>
            <a:pPr algn="ctr">
              <a:lnSpc>
                <a:spcPts val="3303"/>
              </a:lnSpc>
            </a:pPr>
            <a:r>
              <a:rPr lang="en-US" sz="2600" b="1" spc="95" dirty="0">
                <a:solidFill>
                  <a:srgbClr val="252827"/>
                </a:solidFill>
                <a:latin typeface="Oswald"/>
              </a:rPr>
              <a:t>CARDIOVASCULAR SURGERY AND CARDIOLOGY</a:t>
            </a:r>
            <a:endParaRPr lang="en-US" sz="2600" b="1" spc="95" dirty="0">
              <a:solidFill>
                <a:srgbClr val="252827"/>
              </a:solidFill>
              <a:latin typeface="Oswald"/>
            </a:endParaRPr>
          </a:p>
        </p:txBody>
      </p:sp>
      <p:sp>
        <p:nvSpPr>
          <p:cNvPr id="39" name="TextBox 6"/>
          <p:cNvSpPr txBox="1"/>
          <p:nvPr/>
        </p:nvSpPr>
        <p:spPr>
          <a:xfrm>
            <a:off x="17290293" y="197464"/>
            <a:ext cx="997707" cy="436017"/>
          </a:xfrm>
          <a:prstGeom prst="rect">
            <a:avLst/>
          </a:prstGeom>
        </p:spPr>
        <p:txBody>
          <a:bodyPr lIns="0" tIns="0" rIns="0" bIns="0" rtlCol="0" anchor="t">
            <a:spAutoFit/>
          </a:bodyPr>
          <a:lstStyle/>
          <a:p>
            <a:pPr algn="ctr">
              <a:lnSpc>
                <a:spcPts val="3359"/>
              </a:lnSpc>
            </a:pPr>
            <a:r>
              <a:rPr lang="ru-RU" sz="2400" b="1" dirty="0">
                <a:solidFill>
                  <a:srgbClr val="FFFFFF"/>
                </a:solidFill>
                <a:latin typeface="Oswald"/>
              </a:rPr>
              <a:t>8</a:t>
            </a:r>
            <a:endParaRPr lang="en-US" sz="2400" b="1" dirty="0">
              <a:solidFill>
                <a:srgbClr val="FFFFFF"/>
              </a:solidFill>
              <a:latin typeface="Oswald"/>
            </a:endParaRPr>
          </a:p>
        </p:txBody>
      </p:sp>
      <p:sp>
        <p:nvSpPr>
          <p:cNvPr id="45" name="TextBox 4"/>
          <p:cNvSpPr txBox="1"/>
          <p:nvPr/>
        </p:nvSpPr>
        <p:spPr>
          <a:xfrm>
            <a:off x="6550591" y="7051499"/>
            <a:ext cx="5181599" cy="1128514"/>
          </a:xfrm>
          <a:prstGeom prst="rect">
            <a:avLst/>
          </a:prstGeom>
        </p:spPr>
        <p:txBody>
          <a:bodyPr wrap="square" lIns="0" tIns="0" rIns="0" bIns="0" rtlCol="0" anchor="t">
            <a:spAutoFit/>
          </a:bodyPr>
          <a:lstStyle/>
          <a:p>
            <a:pPr>
              <a:lnSpc>
                <a:spcPts val="2239"/>
              </a:lnSpc>
            </a:pPr>
            <a:r>
              <a:rPr lang="en-US" sz="2000" dirty="0"/>
              <a:t>GBUZ </a:t>
            </a:r>
            <a:r>
              <a:rPr lang="ru-RU" sz="2000" dirty="0"/>
              <a:t>«</a:t>
            </a:r>
            <a:r>
              <a:rPr lang="en-US" sz="2000" dirty="0"/>
              <a:t>Kamchatka regional hospital. A. S. </a:t>
            </a:r>
            <a:r>
              <a:rPr lang="en-US" sz="2000" dirty="0" err="1"/>
              <a:t>Lukashevskogo</a:t>
            </a:r>
            <a:r>
              <a:rPr lang="en-US" sz="2000" dirty="0"/>
              <a:t>»</a:t>
            </a:r>
            <a:endParaRPr lang="ru-RU" sz="2000" dirty="0"/>
          </a:p>
          <a:p>
            <a:pPr>
              <a:lnSpc>
                <a:spcPts val="2239"/>
              </a:lnSpc>
            </a:pPr>
            <a:r>
              <a:rPr lang="ru-RU" sz="2000" dirty="0" smtClean="0">
                <a:solidFill>
                  <a:schemeClr val="bg2">
                    <a:lumMod val="25000"/>
                  </a:schemeClr>
                </a:solidFill>
                <a:latin typeface="+mj-lt"/>
              </a:rPr>
              <a:t> </a:t>
            </a:r>
            <a:r>
              <a:rPr lang="en-US" sz="1600" b="1" spc="33" dirty="0" smtClean="0">
                <a:solidFill>
                  <a:prstClr val="black"/>
                </a:solidFill>
                <a:effectLst>
                  <a:outerShdw blurRad="38100" dist="38100" dir="2700000" algn="tl">
                    <a:srgbClr val="000000">
                      <a:alpha val="43137"/>
                    </a:srgbClr>
                  </a:outerShdw>
                </a:effectLst>
                <a:latin typeface="Montserrat Light" panose="020B0604020202020204" charset="0"/>
                <a:hlinkClick r:id="rId3"/>
              </a:rPr>
              <a:t>http</a:t>
            </a:r>
            <a:r>
              <a:rPr lang="en-US" sz="1600" b="1" spc="33" dirty="0">
                <a:solidFill>
                  <a:prstClr val="black"/>
                </a:solidFill>
                <a:effectLst>
                  <a:outerShdw blurRad="38100" dist="38100" dir="2700000" algn="tl">
                    <a:srgbClr val="000000">
                      <a:alpha val="43137"/>
                    </a:srgbClr>
                  </a:outerShdw>
                </a:effectLst>
                <a:latin typeface="Montserrat Light" panose="020B0604020202020204" charset="0"/>
                <a:hlinkClick r:id="rId3"/>
              </a:rPr>
              <a:t>://</a:t>
            </a:r>
            <a:r>
              <a:rPr lang="en-US" sz="1600" b="1" spc="33" dirty="0" smtClean="0">
                <a:solidFill>
                  <a:prstClr val="black"/>
                </a:solidFill>
                <a:effectLst>
                  <a:outerShdw blurRad="38100" dist="38100" dir="2700000" algn="tl">
                    <a:srgbClr val="000000">
                      <a:alpha val="43137"/>
                    </a:srgbClr>
                  </a:outerShdw>
                </a:effectLst>
                <a:latin typeface="Montserrat Light" panose="020B0604020202020204" charset="0"/>
                <a:hlinkClick r:id="rId3"/>
              </a:rPr>
              <a:t>kam-hospital.ru</a:t>
            </a:r>
            <a:endParaRPr lang="ru-RU" sz="1600" b="1" spc="33" dirty="0" smtClean="0">
              <a:solidFill>
                <a:prstClr val="black"/>
              </a:solidFill>
              <a:effectLst>
                <a:outerShdw blurRad="38100" dist="38100" dir="2700000" algn="tl">
                  <a:srgbClr val="000000">
                    <a:alpha val="43137"/>
                  </a:srgbClr>
                </a:outerShdw>
              </a:effectLst>
              <a:latin typeface="Montserrat Light" panose="020B0604020202020204" charset="0"/>
            </a:endParaRPr>
          </a:p>
          <a:p>
            <a:pPr>
              <a:lnSpc>
                <a:spcPts val="2239"/>
              </a:lnSpc>
            </a:pPr>
            <a:endParaRPr lang="en-US" sz="1600" spc="33" dirty="0" smtClean="0">
              <a:solidFill>
                <a:srgbClr val="252827"/>
              </a:solidFill>
              <a:latin typeface="Montserrat Light" panose="020B0604020202020204" charset="0"/>
            </a:endParaRPr>
          </a:p>
        </p:txBody>
      </p:sp>
      <p:sp>
        <p:nvSpPr>
          <p:cNvPr id="46" name="TextBox 17"/>
          <p:cNvSpPr txBox="1"/>
          <p:nvPr/>
        </p:nvSpPr>
        <p:spPr>
          <a:xfrm>
            <a:off x="9272105" y="7741588"/>
            <a:ext cx="2501506" cy="278474"/>
          </a:xfrm>
          <a:prstGeom prst="rect">
            <a:avLst/>
          </a:prstGeom>
        </p:spPr>
        <p:txBody>
          <a:bodyPr wrap="square" lIns="0" tIns="0" rIns="0" bIns="0" rtlCol="0" anchor="t">
            <a:spAutoFit/>
          </a:bodyPr>
          <a:lstStyle/>
          <a:p>
            <a:pPr algn="ctr">
              <a:lnSpc>
                <a:spcPts val="2520"/>
              </a:lnSpc>
            </a:pPr>
            <a:r>
              <a:rPr lang="en-US" sz="1200" dirty="0">
                <a:solidFill>
                  <a:srgbClr val="150599"/>
                </a:solidFill>
                <a:latin typeface="Montserrat Extra-Bold"/>
              </a:rPr>
              <a:t>Petropavlovsk-Kamchatsky</a:t>
            </a:r>
            <a:endParaRPr lang="en-US" sz="1200" dirty="0">
              <a:solidFill>
                <a:srgbClr val="150599"/>
              </a:solidFill>
              <a:latin typeface="Montserrat Extra-Bold"/>
            </a:endParaRPr>
          </a:p>
        </p:txBody>
      </p:sp>
      <p:sp>
        <p:nvSpPr>
          <p:cNvPr id="49" name="TextBox 4"/>
          <p:cNvSpPr txBox="1"/>
          <p:nvPr/>
        </p:nvSpPr>
        <p:spPr>
          <a:xfrm>
            <a:off x="6590930" y="4891283"/>
            <a:ext cx="5181599" cy="1128514"/>
          </a:xfrm>
          <a:prstGeom prst="rect">
            <a:avLst/>
          </a:prstGeom>
        </p:spPr>
        <p:txBody>
          <a:bodyPr wrap="square" lIns="0" tIns="0" rIns="0" bIns="0" rtlCol="0" anchor="t">
            <a:spAutoFit/>
          </a:bodyPr>
          <a:lstStyle/>
          <a:p>
            <a:pPr>
              <a:lnSpc>
                <a:spcPts val="2239"/>
              </a:lnSpc>
            </a:pPr>
            <a:r>
              <a:rPr lang="en-US" sz="2000" dirty="0"/>
              <a:t>GBUZ </a:t>
            </a:r>
            <a:r>
              <a:rPr lang="ru-RU" sz="2000" dirty="0"/>
              <a:t>«</a:t>
            </a:r>
            <a:r>
              <a:rPr lang="en-US" sz="2000" dirty="0"/>
              <a:t>Kamchatka regional hospital. A. S. </a:t>
            </a:r>
            <a:r>
              <a:rPr lang="en-US" sz="2000" dirty="0" err="1"/>
              <a:t>Lukashevskogo</a:t>
            </a:r>
            <a:r>
              <a:rPr lang="en-US" sz="2000" dirty="0" smtClean="0"/>
              <a:t>»</a:t>
            </a:r>
            <a:endParaRPr lang="ru-RU" sz="2000" dirty="0"/>
          </a:p>
          <a:p>
            <a:pPr>
              <a:lnSpc>
                <a:spcPts val="2239"/>
              </a:lnSpc>
            </a:pPr>
            <a:r>
              <a:rPr lang="en-US" sz="1600" b="1" spc="33" dirty="0" smtClean="0">
                <a:solidFill>
                  <a:prstClr val="black"/>
                </a:solidFill>
                <a:effectLst>
                  <a:outerShdw blurRad="38100" dist="38100" dir="2700000" algn="tl">
                    <a:srgbClr val="000000">
                      <a:alpha val="43137"/>
                    </a:srgbClr>
                  </a:outerShdw>
                </a:effectLst>
                <a:latin typeface="Montserrat Light" panose="020B0604020202020204" charset="0"/>
                <a:hlinkClick r:id="rId3"/>
              </a:rPr>
              <a:t>http</a:t>
            </a:r>
            <a:r>
              <a:rPr lang="en-US" sz="1600" b="1" spc="33" dirty="0">
                <a:solidFill>
                  <a:prstClr val="black"/>
                </a:solidFill>
                <a:effectLst>
                  <a:outerShdw blurRad="38100" dist="38100" dir="2700000" algn="tl">
                    <a:srgbClr val="000000">
                      <a:alpha val="43137"/>
                    </a:srgbClr>
                  </a:outerShdw>
                </a:effectLst>
                <a:latin typeface="Montserrat Light" panose="020B0604020202020204" charset="0"/>
                <a:hlinkClick r:id="rId3"/>
              </a:rPr>
              <a:t>://</a:t>
            </a:r>
            <a:r>
              <a:rPr lang="en-US" sz="1600" b="1" spc="33" dirty="0" smtClean="0">
                <a:solidFill>
                  <a:prstClr val="black"/>
                </a:solidFill>
                <a:effectLst>
                  <a:outerShdw blurRad="38100" dist="38100" dir="2700000" algn="tl">
                    <a:srgbClr val="000000">
                      <a:alpha val="43137"/>
                    </a:srgbClr>
                  </a:outerShdw>
                </a:effectLst>
                <a:latin typeface="Montserrat Light" panose="020B0604020202020204" charset="0"/>
                <a:hlinkClick r:id="rId3"/>
              </a:rPr>
              <a:t>kam-hospital.ru</a:t>
            </a:r>
            <a:endParaRPr lang="ru-RU" sz="1600" b="1" spc="33" dirty="0" smtClean="0">
              <a:solidFill>
                <a:prstClr val="black"/>
              </a:solidFill>
              <a:effectLst>
                <a:outerShdw blurRad="38100" dist="38100" dir="2700000" algn="tl">
                  <a:srgbClr val="000000">
                    <a:alpha val="43137"/>
                  </a:srgbClr>
                </a:outerShdw>
              </a:effectLst>
              <a:latin typeface="Montserrat Light" panose="020B0604020202020204" charset="0"/>
            </a:endParaRPr>
          </a:p>
          <a:p>
            <a:pPr>
              <a:lnSpc>
                <a:spcPts val="2239"/>
              </a:lnSpc>
            </a:pPr>
            <a:endParaRPr lang="en-US" sz="1600" spc="33" dirty="0" smtClean="0">
              <a:solidFill>
                <a:srgbClr val="252827"/>
              </a:solidFill>
              <a:latin typeface="Montserrat Light" panose="020B0604020202020204" charset="0"/>
            </a:endParaRPr>
          </a:p>
        </p:txBody>
      </p:sp>
      <p:sp>
        <p:nvSpPr>
          <p:cNvPr id="50" name="TextBox 17"/>
          <p:cNvSpPr txBox="1"/>
          <p:nvPr/>
        </p:nvSpPr>
        <p:spPr>
          <a:xfrm>
            <a:off x="9346604" y="5650626"/>
            <a:ext cx="2501506" cy="278474"/>
          </a:xfrm>
          <a:prstGeom prst="rect">
            <a:avLst/>
          </a:prstGeom>
        </p:spPr>
        <p:txBody>
          <a:bodyPr wrap="square" lIns="0" tIns="0" rIns="0" bIns="0" rtlCol="0" anchor="t">
            <a:spAutoFit/>
          </a:bodyPr>
          <a:lstStyle/>
          <a:p>
            <a:pPr algn="ctr">
              <a:lnSpc>
                <a:spcPts val="2520"/>
              </a:lnSpc>
            </a:pPr>
            <a:r>
              <a:rPr lang="en-US" sz="1200" dirty="0">
                <a:solidFill>
                  <a:srgbClr val="150599"/>
                </a:solidFill>
                <a:latin typeface="Montserrat Extra-Bold"/>
              </a:rPr>
              <a:t>Petropavlovsk-Kamchatsky</a:t>
            </a:r>
            <a:endParaRPr lang="en-US" sz="1200" dirty="0">
              <a:solidFill>
                <a:srgbClr val="150599"/>
              </a:solidFill>
              <a:latin typeface="Montserrat Extra-Bold"/>
            </a:endParaRPr>
          </a:p>
        </p:txBody>
      </p:sp>
      <p:sp>
        <p:nvSpPr>
          <p:cNvPr id="51" name="TextBox 4"/>
          <p:cNvSpPr txBox="1"/>
          <p:nvPr/>
        </p:nvSpPr>
        <p:spPr>
          <a:xfrm>
            <a:off x="12274426" y="5545456"/>
            <a:ext cx="5181599" cy="846386"/>
          </a:xfrm>
          <a:prstGeom prst="rect">
            <a:avLst/>
          </a:prstGeom>
        </p:spPr>
        <p:txBody>
          <a:bodyPr wrap="square" lIns="0" tIns="0" rIns="0" bIns="0" rtlCol="0" anchor="t">
            <a:spAutoFit/>
          </a:bodyPr>
          <a:lstStyle/>
          <a:p>
            <a:pPr>
              <a:lnSpc>
                <a:spcPts val="2239"/>
              </a:lnSpc>
            </a:pPr>
            <a:r>
              <a:rPr lang="en-US" sz="2000" dirty="0">
                <a:solidFill>
                  <a:schemeClr val="bg1"/>
                </a:solidFill>
              </a:rPr>
              <a:t>GBUZ</a:t>
            </a:r>
            <a:r>
              <a:rPr lang="ru-RU" sz="2000" dirty="0" smtClean="0">
                <a:solidFill>
                  <a:schemeClr val="bg1"/>
                </a:solidFill>
                <a:latin typeface="+mj-lt"/>
              </a:rPr>
              <a:t> </a:t>
            </a:r>
            <a:r>
              <a:rPr lang="ru-RU" sz="2000" dirty="0" smtClean="0">
                <a:solidFill>
                  <a:schemeClr val="bg1"/>
                </a:solidFill>
                <a:latin typeface="+mj-lt"/>
              </a:rPr>
              <a:t>«</a:t>
            </a:r>
            <a:r>
              <a:rPr lang="en-US" sz="2000" dirty="0" smtClean="0">
                <a:solidFill>
                  <a:schemeClr val="bg1"/>
                </a:solidFill>
                <a:latin typeface="+mj-lt"/>
              </a:rPr>
              <a:t>Kamchatka </a:t>
            </a:r>
            <a:r>
              <a:rPr lang="en-US" sz="2000" dirty="0">
                <a:solidFill>
                  <a:schemeClr val="bg1"/>
                </a:solidFill>
                <a:latin typeface="+mj-lt"/>
              </a:rPr>
              <a:t>regional maternity hospital»</a:t>
            </a:r>
            <a:r>
              <a:rPr lang="ru-RU" sz="2000" dirty="0" smtClean="0">
                <a:latin typeface="+mj-lt"/>
              </a:rPr>
              <a:t> </a:t>
            </a:r>
            <a:r>
              <a:rPr lang="ru-RU" sz="1600" b="1" spc="33" dirty="0">
                <a:solidFill>
                  <a:srgbClr val="0000FF"/>
                </a:solidFill>
                <a:effectLst>
                  <a:outerShdw blurRad="38100" dist="38100" dir="2700000" algn="tl">
                    <a:srgbClr val="000000">
                      <a:alpha val="43137"/>
                    </a:srgbClr>
                  </a:outerShdw>
                </a:effectLst>
                <a:latin typeface="Montserrat Light" panose="020B0604020202020204" charset="0"/>
              </a:rPr>
              <a:t>http://</a:t>
            </a:r>
            <a:r>
              <a:rPr lang="ru-RU" sz="1600" b="1" spc="33" dirty="0" smtClean="0">
                <a:solidFill>
                  <a:srgbClr val="0000FF"/>
                </a:solidFill>
                <a:effectLst>
                  <a:outerShdw blurRad="38100" dist="38100" dir="2700000" algn="tl">
                    <a:srgbClr val="000000">
                      <a:alpha val="43137"/>
                    </a:srgbClr>
                  </a:outerShdw>
                </a:effectLst>
                <a:latin typeface="Montserrat Light" panose="020B0604020202020204" charset="0"/>
              </a:rPr>
              <a:t>groddom1.ru</a:t>
            </a:r>
          </a:p>
          <a:p>
            <a:pPr>
              <a:lnSpc>
                <a:spcPts val="2239"/>
              </a:lnSpc>
            </a:pPr>
            <a:endParaRPr lang="en-US" sz="1600" spc="33" dirty="0" smtClean="0">
              <a:solidFill>
                <a:srgbClr val="252827"/>
              </a:solidFill>
              <a:latin typeface="Montserrat Light" panose="020B0604020202020204" charset="0"/>
            </a:endParaRPr>
          </a:p>
        </p:txBody>
      </p:sp>
      <p:sp>
        <p:nvSpPr>
          <p:cNvPr id="52" name="TextBox 17"/>
          <p:cNvSpPr txBox="1"/>
          <p:nvPr/>
        </p:nvSpPr>
        <p:spPr>
          <a:xfrm>
            <a:off x="14780826" y="5998432"/>
            <a:ext cx="2501506" cy="278474"/>
          </a:xfrm>
          <a:prstGeom prst="rect">
            <a:avLst/>
          </a:prstGeom>
        </p:spPr>
        <p:txBody>
          <a:bodyPr wrap="square" lIns="0" tIns="0" rIns="0" bIns="0" rtlCol="0" anchor="t">
            <a:spAutoFit/>
          </a:bodyPr>
          <a:lstStyle/>
          <a:p>
            <a:pPr algn="ctr">
              <a:lnSpc>
                <a:spcPts val="2520"/>
              </a:lnSpc>
            </a:pPr>
            <a:r>
              <a:rPr lang="en-US" sz="1200" dirty="0">
                <a:solidFill>
                  <a:srgbClr val="150599"/>
                </a:solidFill>
                <a:latin typeface="Montserrat Extra-Bold"/>
              </a:rPr>
              <a:t>Petropavlovsk-Kamchatsky</a:t>
            </a:r>
            <a:endParaRPr lang="en-US" sz="1200" dirty="0">
              <a:solidFill>
                <a:srgbClr val="150599"/>
              </a:solidFill>
              <a:latin typeface="Montserrat Extra-Bold"/>
            </a:endParaRPr>
          </a:p>
        </p:txBody>
      </p:sp>
      <p:sp>
        <p:nvSpPr>
          <p:cNvPr id="53" name="TextBox 4"/>
          <p:cNvSpPr txBox="1"/>
          <p:nvPr/>
        </p:nvSpPr>
        <p:spPr>
          <a:xfrm>
            <a:off x="12274425" y="8472675"/>
            <a:ext cx="5181599" cy="564257"/>
          </a:xfrm>
          <a:prstGeom prst="rect">
            <a:avLst/>
          </a:prstGeom>
        </p:spPr>
        <p:txBody>
          <a:bodyPr wrap="square" lIns="0" tIns="0" rIns="0" bIns="0" rtlCol="0" anchor="t">
            <a:spAutoFit/>
          </a:bodyPr>
          <a:lstStyle/>
          <a:p>
            <a:pPr>
              <a:lnSpc>
                <a:spcPts val="2239"/>
              </a:lnSpc>
            </a:pPr>
            <a:r>
              <a:rPr lang="en-US" sz="2000" dirty="0">
                <a:solidFill>
                  <a:schemeClr val="bg1"/>
                </a:solidFill>
              </a:rPr>
              <a:t>GBUZ</a:t>
            </a:r>
            <a:r>
              <a:rPr lang="ru-RU" sz="2000" dirty="0" smtClean="0">
                <a:solidFill>
                  <a:schemeClr val="bg1"/>
                </a:solidFill>
                <a:latin typeface="+mj-lt"/>
              </a:rPr>
              <a:t> </a:t>
            </a:r>
            <a:r>
              <a:rPr lang="ru-RU" sz="2000" dirty="0" smtClean="0">
                <a:solidFill>
                  <a:schemeClr val="bg1"/>
                </a:solidFill>
                <a:latin typeface="+mj-lt"/>
              </a:rPr>
              <a:t>«</a:t>
            </a:r>
            <a:r>
              <a:rPr lang="en-US" sz="2000" dirty="0" smtClean="0">
                <a:solidFill>
                  <a:schemeClr val="bg1"/>
                </a:solidFill>
                <a:latin typeface="+mj-lt"/>
              </a:rPr>
              <a:t>Kamchatka </a:t>
            </a:r>
            <a:r>
              <a:rPr lang="en-US" sz="2000" dirty="0">
                <a:solidFill>
                  <a:schemeClr val="bg1"/>
                </a:solidFill>
                <a:latin typeface="+mj-lt"/>
              </a:rPr>
              <a:t>regional children's hospital» </a:t>
            </a:r>
            <a:r>
              <a:rPr lang="en-US" sz="1600" b="1" spc="33" dirty="0" smtClean="0">
                <a:solidFill>
                  <a:srgbClr val="0000FF"/>
                </a:solidFill>
                <a:effectLst>
                  <a:outerShdw blurRad="38100" dist="38100" dir="2700000" algn="tl">
                    <a:srgbClr val="000000">
                      <a:alpha val="43137"/>
                    </a:srgbClr>
                  </a:outerShdw>
                </a:effectLst>
                <a:latin typeface="Montserrat Light" panose="020B0604020202020204" charset="0"/>
              </a:rPr>
              <a:t>http</a:t>
            </a:r>
            <a:r>
              <a:rPr lang="en-US" sz="1600" b="1" spc="33" dirty="0">
                <a:solidFill>
                  <a:srgbClr val="0000FF"/>
                </a:solidFill>
                <a:effectLst>
                  <a:outerShdw blurRad="38100" dist="38100" dir="2700000" algn="tl">
                    <a:srgbClr val="000000">
                      <a:alpha val="43137"/>
                    </a:srgbClr>
                  </a:outerShdw>
                </a:effectLst>
                <a:latin typeface="Montserrat Light" panose="020B0604020202020204" charset="0"/>
              </a:rPr>
              <a:t>://guz-kkdb.ru</a:t>
            </a:r>
          </a:p>
        </p:txBody>
      </p:sp>
      <p:sp>
        <p:nvSpPr>
          <p:cNvPr id="54" name="TextBox 17"/>
          <p:cNvSpPr txBox="1"/>
          <p:nvPr/>
        </p:nvSpPr>
        <p:spPr>
          <a:xfrm>
            <a:off x="14780826" y="8950313"/>
            <a:ext cx="2501506" cy="278474"/>
          </a:xfrm>
          <a:prstGeom prst="rect">
            <a:avLst/>
          </a:prstGeom>
        </p:spPr>
        <p:txBody>
          <a:bodyPr wrap="square" lIns="0" tIns="0" rIns="0" bIns="0" rtlCol="0" anchor="t">
            <a:spAutoFit/>
          </a:bodyPr>
          <a:lstStyle/>
          <a:p>
            <a:pPr algn="ctr">
              <a:lnSpc>
                <a:spcPts val="2520"/>
              </a:lnSpc>
            </a:pPr>
            <a:r>
              <a:rPr lang="en-US" sz="1200" dirty="0">
                <a:solidFill>
                  <a:srgbClr val="150599"/>
                </a:solidFill>
                <a:latin typeface="Montserrat Extra-Bold"/>
              </a:rPr>
              <a:t>Petropavlovsk-Kamchatsky</a:t>
            </a:r>
            <a:endParaRPr lang="en-US" sz="1200" dirty="0">
              <a:solidFill>
                <a:srgbClr val="150599"/>
              </a:solidFill>
              <a:latin typeface="Montserrat Extra-Bold"/>
            </a:endParaRPr>
          </a:p>
        </p:txBody>
      </p:sp>
      <p:sp>
        <p:nvSpPr>
          <p:cNvPr id="55" name="TextBox 4"/>
          <p:cNvSpPr txBox="1"/>
          <p:nvPr/>
        </p:nvSpPr>
        <p:spPr>
          <a:xfrm>
            <a:off x="12274426" y="6601107"/>
            <a:ext cx="5181599" cy="846386"/>
          </a:xfrm>
          <a:prstGeom prst="rect">
            <a:avLst/>
          </a:prstGeom>
        </p:spPr>
        <p:txBody>
          <a:bodyPr wrap="square" lIns="0" tIns="0" rIns="0" bIns="0" rtlCol="0" anchor="t">
            <a:spAutoFit/>
          </a:bodyPr>
          <a:lstStyle/>
          <a:p>
            <a:pPr>
              <a:lnSpc>
                <a:spcPts val="2239"/>
              </a:lnSpc>
            </a:pPr>
            <a:r>
              <a:rPr lang="en-US" sz="2000" dirty="0">
                <a:solidFill>
                  <a:schemeClr val="bg1"/>
                </a:solidFill>
              </a:rPr>
              <a:t>GBUZ</a:t>
            </a:r>
            <a:r>
              <a:rPr lang="ru-RU" sz="2000" dirty="0">
                <a:solidFill>
                  <a:schemeClr val="bg1"/>
                </a:solidFill>
              </a:rPr>
              <a:t> КК «</a:t>
            </a:r>
            <a:r>
              <a:rPr lang="en-US" sz="2000" dirty="0">
                <a:solidFill>
                  <a:schemeClr val="bg1"/>
                </a:solidFill>
              </a:rPr>
              <a:t>Petropavlovsk-</a:t>
            </a:r>
            <a:r>
              <a:rPr lang="en-US" sz="2000" dirty="0" err="1">
                <a:solidFill>
                  <a:schemeClr val="bg1"/>
                </a:solidFill>
              </a:rPr>
              <a:t>Kamchatskaya</a:t>
            </a:r>
            <a:r>
              <a:rPr lang="en-US" sz="2000" dirty="0">
                <a:solidFill>
                  <a:schemeClr val="bg1"/>
                </a:solidFill>
              </a:rPr>
              <a:t> city hospital № 2»</a:t>
            </a:r>
            <a:endParaRPr lang="ru-RU" sz="2000" dirty="0">
              <a:solidFill>
                <a:schemeClr val="bg1"/>
              </a:solidFill>
            </a:endParaRPr>
          </a:p>
          <a:p>
            <a:pPr>
              <a:lnSpc>
                <a:spcPts val="2239"/>
              </a:lnSpc>
            </a:pPr>
            <a:r>
              <a:rPr lang="en-US" sz="1600" b="1" spc="33" dirty="0" smtClean="0">
                <a:solidFill>
                  <a:srgbClr val="0000FF"/>
                </a:solidFill>
                <a:effectLst>
                  <a:outerShdw blurRad="38100" dist="38100" dir="2700000" algn="tl">
                    <a:srgbClr val="000000">
                      <a:alpha val="43137"/>
                    </a:srgbClr>
                  </a:outerShdw>
                </a:effectLst>
                <a:latin typeface="Montserrat Light" panose="020B0604020202020204" charset="0"/>
              </a:rPr>
              <a:t>http</a:t>
            </a:r>
            <a:r>
              <a:rPr lang="en-US" sz="1600" b="1" spc="33" dirty="0">
                <a:solidFill>
                  <a:srgbClr val="0000FF"/>
                </a:solidFill>
                <a:effectLst>
                  <a:outerShdw blurRad="38100" dist="38100" dir="2700000" algn="tl">
                    <a:srgbClr val="000000">
                      <a:alpha val="43137"/>
                    </a:srgbClr>
                  </a:outerShdw>
                </a:effectLst>
                <a:latin typeface="Montserrat Light" panose="020B0604020202020204" charset="0"/>
              </a:rPr>
              <a:t>://pkgb2.ru</a:t>
            </a:r>
          </a:p>
        </p:txBody>
      </p:sp>
      <p:sp>
        <p:nvSpPr>
          <p:cNvPr id="56" name="TextBox 17"/>
          <p:cNvSpPr txBox="1"/>
          <p:nvPr/>
        </p:nvSpPr>
        <p:spPr>
          <a:xfrm>
            <a:off x="14737004" y="7388501"/>
            <a:ext cx="2501506" cy="278474"/>
          </a:xfrm>
          <a:prstGeom prst="rect">
            <a:avLst/>
          </a:prstGeom>
        </p:spPr>
        <p:txBody>
          <a:bodyPr wrap="square" lIns="0" tIns="0" rIns="0" bIns="0" rtlCol="0" anchor="t">
            <a:spAutoFit/>
          </a:bodyPr>
          <a:lstStyle/>
          <a:p>
            <a:pPr algn="ctr">
              <a:lnSpc>
                <a:spcPts val="2520"/>
              </a:lnSpc>
            </a:pPr>
            <a:r>
              <a:rPr lang="en-US" sz="1200" dirty="0">
                <a:solidFill>
                  <a:srgbClr val="150599"/>
                </a:solidFill>
                <a:latin typeface="Montserrat Extra-Bold"/>
              </a:rPr>
              <a:t>Petropavlovsk-Kamchatsky</a:t>
            </a:r>
            <a:endParaRPr lang="en-US" sz="1200" dirty="0">
              <a:solidFill>
                <a:srgbClr val="150599"/>
              </a:solidFill>
              <a:latin typeface="Montserrat Extra-Bold"/>
            </a:endParaRPr>
          </a:p>
        </p:txBody>
      </p:sp>
      <p:sp>
        <p:nvSpPr>
          <p:cNvPr id="57" name="TextBox 8"/>
          <p:cNvSpPr txBox="1"/>
          <p:nvPr/>
        </p:nvSpPr>
        <p:spPr>
          <a:xfrm>
            <a:off x="1279336" y="6933703"/>
            <a:ext cx="3879972" cy="846386"/>
          </a:xfrm>
          <a:prstGeom prst="rect">
            <a:avLst/>
          </a:prstGeom>
        </p:spPr>
        <p:txBody>
          <a:bodyPr lIns="0" tIns="0" rIns="0" bIns="0" rtlCol="0" anchor="t">
            <a:spAutoFit/>
          </a:bodyPr>
          <a:lstStyle/>
          <a:p>
            <a:pPr algn="ctr">
              <a:lnSpc>
                <a:spcPts val="3303"/>
              </a:lnSpc>
            </a:pPr>
            <a:r>
              <a:rPr lang="en-US" sz="2600" b="1" spc="95" dirty="0">
                <a:solidFill>
                  <a:srgbClr val="252827"/>
                </a:solidFill>
                <a:latin typeface="Oswald"/>
              </a:rPr>
              <a:t>NEUROLOGY AND NEUROSURGERY</a:t>
            </a:r>
            <a:endParaRPr lang="en-US" sz="2600" b="1" spc="95" dirty="0">
              <a:solidFill>
                <a:srgbClr val="252827"/>
              </a:solidFill>
              <a:latin typeface="Oswald"/>
            </a:endParaRPr>
          </a:p>
        </p:txBody>
      </p:sp>
      <p:sp>
        <p:nvSpPr>
          <p:cNvPr id="58" name="TextBox 4"/>
          <p:cNvSpPr txBox="1"/>
          <p:nvPr/>
        </p:nvSpPr>
        <p:spPr>
          <a:xfrm>
            <a:off x="730954" y="7826738"/>
            <a:ext cx="5181599" cy="1128514"/>
          </a:xfrm>
          <a:prstGeom prst="rect">
            <a:avLst/>
          </a:prstGeom>
        </p:spPr>
        <p:txBody>
          <a:bodyPr wrap="square" lIns="0" tIns="0" rIns="0" bIns="0" rtlCol="0" anchor="t">
            <a:spAutoFit/>
          </a:bodyPr>
          <a:lstStyle/>
          <a:p>
            <a:pPr>
              <a:lnSpc>
                <a:spcPts val="2239"/>
              </a:lnSpc>
            </a:pPr>
            <a:r>
              <a:rPr lang="en-US" sz="2000" dirty="0">
                <a:solidFill>
                  <a:prstClr val="white"/>
                </a:solidFill>
              </a:rPr>
              <a:t>GBUZ </a:t>
            </a:r>
            <a:r>
              <a:rPr lang="ru-RU" sz="2000" dirty="0">
                <a:solidFill>
                  <a:prstClr val="white"/>
                </a:solidFill>
              </a:rPr>
              <a:t>«</a:t>
            </a:r>
            <a:r>
              <a:rPr lang="en-US" sz="2000" dirty="0">
                <a:solidFill>
                  <a:prstClr val="white"/>
                </a:solidFill>
              </a:rPr>
              <a:t>Kamchatka regional hospital. A. S. </a:t>
            </a:r>
            <a:r>
              <a:rPr lang="en-US" sz="2000" dirty="0" err="1">
                <a:solidFill>
                  <a:prstClr val="white"/>
                </a:solidFill>
              </a:rPr>
              <a:t>Lukashevskogo</a:t>
            </a:r>
            <a:r>
              <a:rPr lang="en-US" sz="2000" dirty="0">
                <a:solidFill>
                  <a:prstClr val="white"/>
                </a:solidFill>
              </a:rPr>
              <a:t>»</a:t>
            </a:r>
            <a:endParaRPr lang="ru-RU" sz="2000" dirty="0" smtClean="0">
              <a:solidFill>
                <a:prstClr val="white"/>
              </a:solidFill>
              <a:latin typeface="+mj-lt"/>
            </a:endParaRPr>
          </a:p>
          <a:p>
            <a:pPr>
              <a:lnSpc>
                <a:spcPts val="2239"/>
              </a:lnSpc>
            </a:pPr>
            <a:r>
              <a:rPr lang="en-US" sz="1600" b="1" spc="33" dirty="0">
                <a:solidFill>
                  <a:prstClr val="black"/>
                </a:solidFill>
                <a:effectLst>
                  <a:outerShdw blurRad="38100" dist="38100" dir="2700000" algn="tl">
                    <a:srgbClr val="000000">
                      <a:alpha val="43137"/>
                    </a:srgbClr>
                  </a:outerShdw>
                </a:effectLst>
                <a:latin typeface="Montserrat Light" panose="020B0604020202020204" charset="0"/>
                <a:hlinkClick r:id="rId3"/>
              </a:rPr>
              <a:t>http://</a:t>
            </a:r>
            <a:r>
              <a:rPr lang="en-US" sz="1600" b="1" spc="33" dirty="0" smtClean="0">
                <a:solidFill>
                  <a:prstClr val="black"/>
                </a:solidFill>
                <a:effectLst>
                  <a:outerShdw blurRad="38100" dist="38100" dir="2700000" algn="tl">
                    <a:srgbClr val="000000">
                      <a:alpha val="43137"/>
                    </a:srgbClr>
                  </a:outerShdw>
                </a:effectLst>
                <a:latin typeface="Montserrat Light" panose="020B0604020202020204" charset="0"/>
                <a:hlinkClick r:id="rId3"/>
              </a:rPr>
              <a:t>kam-hospital.ru</a:t>
            </a:r>
            <a:endParaRPr lang="ru-RU" sz="1600" b="1" spc="33" dirty="0" smtClean="0">
              <a:solidFill>
                <a:prstClr val="black"/>
              </a:solidFill>
              <a:effectLst>
                <a:outerShdw blurRad="38100" dist="38100" dir="2700000" algn="tl">
                  <a:srgbClr val="000000">
                    <a:alpha val="43137"/>
                  </a:srgbClr>
                </a:outerShdw>
              </a:effectLst>
              <a:latin typeface="Montserrat Light" panose="020B0604020202020204" charset="0"/>
            </a:endParaRPr>
          </a:p>
          <a:p>
            <a:pPr>
              <a:lnSpc>
                <a:spcPts val="2239"/>
              </a:lnSpc>
            </a:pPr>
            <a:endParaRPr lang="en-US" sz="1600" spc="33" dirty="0" smtClean="0">
              <a:solidFill>
                <a:srgbClr val="252827"/>
              </a:solidFill>
              <a:latin typeface="Montserrat Light" panose="020B0604020202020204" charset="0"/>
            </a:endParaRPr>
          </a:p>
        </p:txBody>
      </p:sp>
      <p:sp>
        <p:nvSpPr>
          <p:cNvPr id="59" name="TextBox 17"/>
          <p:cNvSpPr txBox="1"/>
          <p:nvPr/>
        </p:nvSpPr>
        <p:spPr>
          <a:xfrm>
            <a:off x="3514199" y="8629712"/>
            <a:ext cx="2501506" cy="278474"/>
          </a:xfrm>
          <a:prstGeom prst="rect">
            <a:avLst/>
          </a:prstGeom>
        </p:spPr>
        <p:txBody>
          <a:bodyPr wrap="square" lIns="0" tIns="0" rIns="0" bIns="0" rtlCol="0" anchor="t">
            <a:spAutoFit/>
          </a:bodyPr>
          <a:lstStyle/>
          <a:p>
            <a:pPr algn="ctr">
              <a:lnSpc>
                <a:spcPts val="2520"/>
              </a:lnSpc>
            </a:pPr>
            <a:r>
              <a:rPr lang="en-US" sz="1200" dirty="0">
                <a:solidFill>
                  <a:srgbClr val="150599"/>
                </a:solidFill>
                <a:latin typeface="Montserrat Extra-Bold"/>
              </a:rPr>
              <a:t>Petropavlovsk-Kamchatsky</a:t>
            </a:r>
            <a:endParaRPr lang="en-US" sz="1200" dirty="0">
              <a:solidFill>
                <a:srgbClr val="150599"/>
              </a:solidFill>
              <a:latin typeface="Montserrat Extra-Bold"/>
            </a:endParaRPr>
          </a:p>
        </p:txBody>
      </p:sp>
      <p:sp>
        <p:nvSpPr>
          <p:cNvPr id="60" name="TextBox 6"/>
          <p:cNvSpPr txBox="1"/>
          <p:nvPr/>
        </p:nvSpPr>
        <p:spPr>
          <a:xfrm>
            <a:off x="7256593" y="6140340"/>
            <a:ext cx="3769597" cy="872034"/>
          </a:xfrm>
          <a:prstGeom prst="rect">
            <a:avLst/>
          </a:prstGeom>
        </p:spPr>
        <p:txBody>
          <a:bodyPr wrap="square" lIns="0" tIns="0" rIns="0" bIns="0" rtlCol="0" anchor="t">
            <a:spAutoFit/>
          </a:bodyPr>
          <a:lstStyle/>
          <a:p>
            <a:pPr algn="ctr">
              <a:lnSpc>
                <a:spcPts val="3387"/>
              </a:lnSpc>
            </a:pPr>
            <a:r>
              <a:rPr lang="en-US" sz="2800" b="1" spc="148" dirty="0">
                <a:solidFill>
                  <a:srgbClr val="252827"/>
                </a:solidFill>
                <a:latin typeface="Oswald"/>
              </a:rPr>
              <a:t>TRAUMATOLOGY AND ORTHOPEDICS</a:t>
            </a:r>
            <a:endParaRPr lang="en-US" sz="2800" b="1" spc="148" dirty="0">
              <a:solidFill>
                <a:srgbClr val="252827"/>
              </a:solidFill>
              <a:latin typeface="Oswald"/>
            </a:endParaRPr>
          </a:p>
        </p:txBody>
      </p:sp>
      <p:sp>
        <p:nvSpPr>
          <p:cNvPr id="61" name="TextBox 4"/>
          <p:cNvSpPr txBox="1"/>
          <p:nvPr/>
        </p:nvSpPr>
        <p:spPr>
          <a:xfrm>
            <a:off x="6625100" y="8225755"/>
            <a:ext cx="5181599" cy="1128514"/>
          </a:xfrm>
          <a:prstGeom prst="rect">
            <a:avLst/>
          </a:prstGeom>
        </p:spPr>
        <p:txBody>
          <a:bodyPr wrap="square" lIns="0" tIns="0" rIns="0" bIns="0" rtlCol="0" anchor="t">
            <a:spAutoFit/>
          </a:bodyPr>
          <a:lstStyle/>
          <a:p>
            <a:pPr>
              <a:lnSpc>
                <a:spcPts val="2239"/>
              </a:lnSpc>
            </a:pPr>
            <a:r>
              <a:rPr lang="en-US" sz="2000" dirty="0"/>
              <a:t>GBUZ</a:t>
            </a:r>
            <a:r>
              <a:rPr lang="ru-RU" sz="2000" dirty="0" smtClean="0">
                <a:solidFill>
                  <a:schemeClr val="bg2">
                    <a:lumMod val="25000"/>
                  </a:schemeClr>
                </a:solidFill>
                <a:latin typeface="+mj-lt"/>
              </a:rPr>
              <a:t> </a:t>
            </a:r>
            <a:r>
              <a:rPr lang="ru-RU" sz="2000" dirty="0">
                <a:solidFill>
                  <a:schemeClr val="bg2">
                    <a:lumMod val="25000"/>
                  </a:schemeClr>
                </a:solidFill>
                <a:latin typeface="+mj-lt"/>
              </a:rPr>
              <a:t>КК </a:t>
            </a:r>
            <a:r>
              <a:rPr lang="ru-RU" sz="2000" dirty="0" smtClean="0">
                <a:solidFill>
                  <a:schemeClr val="bg2">
                    <a:lumMod val="25000"/>
                  </a:schemeClr>
                </a:solidFill>
                <a:latin typeface="+mj-lt"/>
              </a:rPr>
              <a:t>«</a:t>
            </a:r>
            <a:r>
              <a:rPr lang="en-US" sz="2000" dirty="0" smtClean="0">
                <a:solidFill>
                  <a:schemeClr val="bg2">
                    <a:lumMod val="25000"/>
                  </a:schemeClr>
                </a:solidFill>
                <a:latin typeface="+mj-lt"/>
              </a:rPr>
              <a:t>Petropavlovsk-</a:t>
            </a:r>
            <a:r>
              <a:rPr lang="en-US" sz="2000" dirty="0" err="1" smtClean="0">
                <a:solidFill>
                  <a:schemeClr val="bg2">
                    <a:lumMod val="25000"/>
                  </a:schemeClr>
                </a:solidFill>
                <a:latin typeface="+mj-lt"/>
              </a:rPr>
              <a:t>Kamchatskaya</a:t>
            </a:r>
            <a:r>
              <a:rPr lang="en-US" sz="2000" dirty="0" smtClean="0">
                <a:solidFill>
                  <a:schemeClr val="bg2">
                    <a:lumMod val="25000"/>
                  </a:schemeClr>
                </a:solidFill>
                <a:latin typeface="+mj-lt"/>
              </a:rPr>
              <a:t> </a:t>
            </a:r>
            <a:r>
              <a:rPr lang="en-US" sz="2000" dirty="0">
                <a:solidFill>
                  <a:schemeClr val="bg2">
                    <a:lumMod val="25000"/>
                  </a:schemeClr>
                </a:solidFill>
                <a:latin typeface="+mj-lt"/>
              </a:rPr>
              <a:t>city hospital № 2»</a:t>
            </a:r>
            <a:endParaRPr lang="ru-RU" sz="2000" dirty="0">
              <a:solidFill>
                <a:schemeClr val="bg2">
                  <a:lumMod val="25000"/>
                </a:schemeClr>
              </a:solidFill>
              <a:latin typeface="+mj-lt"/>
            </a:endParaRPr>
          </a:p>
          <a:p>
            <a:pPr>
              <a:lnSpc>
                <a:spcPts val="2239"/>
              </a:lnSpc>
            </a:pPr>
            <a:r>
              <a:rPr lang="ru-RU" sz="1600" b="1" spc="33" dirty="0">
                <a:solidFill>
                  <a:srgbClr val="0000FF"/>
                </a:solidFill>
                <a:effectLst>
                  <a:outerShdw blurRad="38100" dist="38100" dir="2700000" algn="tl">
                    <a:srgbClr val="000000">
                      <a:alpha val="43137"/>
                    </a:srgbClr>
                  </a:outerShdw>
                </a:effectLst>
                <a:latin typeface="Montserrat Light" panose="020B0604020202020204" charset="0"/>
              </a:rPr>
              <a:t>http://pkgb2.ru</a:t>
            </a:r>
          </a:p>
          <a:p>
            <a:pPr>
              <a:lnSpc>
                <a:spcPts val="2239"/>
              </a:lnSpc>
            </a:pPr>
            <a:endParaRPr lang="en-US" sz="1600" spc="33" dirty="0" smtClean="0">
              <a:solidFill>
                <a:srgbClr val="252827"/>
              </a:solidFill>
              <a:latin typeface="Montserrat Light" panose="020B0604020202020204" charset="0"/>
            </a:endParaRPr>
          </a:p>
        </p:txBody>
      </p:sp>
      <p:sp>
        <p:nvSpPr>
          <p:cNvPr id="62" name="TextBox 17"/>
          <p:cNvSpPr txBox="1"/>
          <p:nvPr/>
        </p:nvSpPr>
        <p:spPr>
          <a:xfrm>
            <a:off x="9305193" y="8955252"/>
            <a:ext cx="2501506" cy="278474"/>
          </a:xfrm>
          <a:prstGeom prst="rect">
            <a:avLst/>
          </a:prstGeom>
        </p:spPr>
        <p:txBody>
          <a:bodyPr wrap="square" lIns="0" tIns="0" rIns="0" bIns="0" rtlCol="0" anchor="t">
            <a:spAutoFit/>
          </a:bodyPr>
          <a:lstStyle/>
          <a:p>
            <a:pPr algn="ctr">
              <a:lnSpc>
                <a:spcPts val="2520"/>
              </a:lnSpc>
            </a:pPr>
            <a:r>
              <a:rPr lang="en-US" sz="1200" dirty="0">
                <a:solidFill>
                  <a:srgbClr val="150599"/>
                </a:solidFill>
                <a:latin typeface="Montserrat Extra-Bold"/>
              </a:rPr>
              <a:t>Petropavlovsk-Kamchatsky</a:t>
            </a:r>
            <a:endParaRPr lang="en-US" sz="1200" dirty="0">
              <a:solidFill>
                <a:srgbClr val="150599"/>
              </a:solidFill>
              <a:latin typeface="Montserrat Extra-Bold"/>
            </a:endParaRPr>
          </a:p>
        </p:txBody>
      </p:sp>
    </p:spTree>
    <p:extLst>
      <p:ext uri="{BB962C8B-B14F-4D97-AF65-F5344CB8AC3E}">
        <p14:creationId xmlns:p14="http://schemas.microsoft.com/office/powerpoint/2010/main" val="4212700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45454"/>
        </a:solidFill>
        <a:effectLst/>
      </p:bgPr>
    </p:bg>
    <p:spTree>
      <p:nvGrpSpPr>
        <p:cNvPr id="1" name=""/>
        <p:cNvGrpSpPr/>
        <p:nvPr/>
      </p:nvGrpSpPr>
      <p:grpSpPr>
        <a:xfrm>
          <a:off x="0" y="0"/>
          <a:ext cx="0" cy="0"/>
          <a:chOff x="0" y="0"/>
          <a:chExt cx="0" cy="0"/>
        </a:xfrm>
      </p:grpSpPr>
      <p:sp>
        <p:nvSpPr>
          <p:cNvPr id="43" name="AutoShape 2"/>
          <p:cNvSpPr/>
          <p:nvPr/>
        </p:nvSpPr>
        <p:spPr>
          <a:xfrm>
            <a:off x="579966" y="4204853"/>
            <a:ext cx="5477617" cy="5438775"/>
          </a:xfrm>
          <a:prstGeom prst="rect">
            <a:avLst/>
          </a:prstGeom>
          <a:solidFill>
            <a:srgbClr val="A6A6A6"/>
          </a:solidFill>
        </p:spPr>
      </p:sp>
      <p:pic>
        <p:nvPicPr>
          <p:cNvPr id="12" name="Picture 12"/>
          <p:cNvPicPr>
            <a:picLocks noChangeAspect="1"/>
          </p:cNvPicPr>
          <p:nvPr/>
        </p:nvPicPr>
        <p:blipFill>
          <a:blip r:embed="rId2" cstate="print"/>
          <a:srcRect l="44801" t="44801" r="44801" b="44801"/>
          <a:stretch>
            <a:fillRect/>
          </a:stretch>
        </p:blipFill>
        <p:spPr>
          <a:xfrm>
            <a:off x="-950770" y="882792"/>
            <a:ext cx="1901541" cy="1901541"/>
          </a:xfrm>
          <a:prstGeom prst="rect">
            <a:avLst/>
          </a:prstGeom>
        </p:spPr>
      </p:pic>
      <p:sp>
        <p:nvSpPr>
          <p:cNvPr id="29" name="TextBox 3"/>
          <p:cNvSpPr txBox="1"/>
          <p:nvPr/>
        </p:nvSpPr>
        <p:spPr>
          <a:xfrm>
            <a:off x="13182600" y="4389550"/>
            <a:ext cx="3686119" cy="820738"/>
          </a:xfrm>
          <a:prstGeom prst="rect">
            <a:avLst/>
          </a:prstGeom>
        </p:spPr>
        <p:txBody>
          <a:bodyPr lIns="0" tIns="0" rIns="0" bIns="0" rtlCol="0" anchor="t">
            <a:spAutoFit/>
          </a:bodyPr>
          <a:lstStyle/>
          <a:p>
            <a:pPr algn="ctr">
              <a:lnSpc>
                <a:spcPts val="3218"/>
              </a:lnSpc>
            </a:pPr>
            <a:r>
              <a:rPr lang="en-US" sz="2660" b="1" spc="311" dirty="0" smtClean="0">
                <a:solidFill>
                  <a:srgbClr val="252827"/>
                </a:solidFill>
                <a:latin typeface="Oswald"/>
              </a:rPr>
              <a:t> </a:t>
            </a:r>
            <a:endParaRPr lang="en-US" sz="2660" b="1" spc="311" dirty="0">
              <a:solidFill>
                <a:srgbClr val="252827"/>
              </a:solidFill>
              <a:latin typeface="Oswald"/>
            </a:endParaRPr>
          </a:p>
          <a:p>
            <a:pPr algn="ctr">
              <a:lnSpc>
                <a:spcPts val="3218"/>
              </a:lnSpc>
            </a:pPr>
            <a:r>
              <a:rPr lang="ru-RU" sz="2660" b="1" spc="311" dirty="0" smtClean="0">
                <a:solidFill>
                  <a:srgbClr val="252827"/>
                </a:solidFill>
                <a:latin typeface="Oswald"/>
              </a:rPr>
              <a:t>ПРОФПАТОЛОГИЯ</a:t>
            </a:r>
            <a:endParaRPr lang="en-US" sz="2660" b="1" spc="311" dirty="0">
              <a:solidFill>
                <a:srgbClr val="252827"/>
              </a:solidFill>
              <a:latin typeface="Oswald"/>
            </a:endParaRPr>
          </a:p>
        </p:txBody>
      </p:sp>
      <p:sp>
        <p:nvSpPr>
          <p:cNvPr id="31" name="AutoShape 5"/>
          <p:cNvSpPr/>
          <p:nvPr/>
        </p:nvSpPr>
        <p:spPr>
          <a:xfrm>
            <a:off x="6057583" y="4204852"/>
            <a:ext cx="6167619" cy="5438775"/>
          </a:xfrm>
          <a:prstGeom prst="rect">
            <a:avLst/>
          </a:prstGeom>
          <a:solidFill>
            <a:srgbClr val="D9D9D9"/>
          </a:solidFill>
        </p:spPr>
      </p:sp>
      <p:sp>
        <p:nvSpPr>
          <p:cNvPr id="32" name="TextBox 6"/>
          <p:cNvSpPr txBox="1"/>
          <p:nvPr/>
        </p:nvSpPr>
        <p:spPr>
          <a:xfrm>
            <a:off x="13211033" y="7178203"/>
            <a:ext cx="3879972" cy="551433"/>
          </a:xfrm>
          <a:prstGeom prst="rect">
            <a:avLst/>
          </a:prstGeom>
        </p:spPr>
        <p:txBody>
          <a:bodyPr lIns="0" tIns="0" rIns="0" bIns="0" rtlCol="0" anchor="t">
            <a:spAutoFit/>
          </a:bodyPr>
          <a:lstStyle/>
          <a:p>
            <a:pPr algn="ctr">
              <a:lnSpc>
                <a:spcPts val="4256"/>
              </a:lnSpc>
            </a:pPr>
            <a:r>
              <a:rPr lang="en-US" sz="2800" b="1" spc="321" dirty="0" smtClean="0">
                <a:solidFill>
                  <a:srgbClr val="252827"/>
                </a:solidFill>
                <a:latin typeface="Oswald"/>
              </a:rPr>
              <a:t>РЕАБИЛИТАЦИЯ</a:t>
            </a:r>
            <a:endParaRPr lang="en-US" sz="2800" b="1" spc="321" dirty="0">
              <a:solidFill>
                <a:srgbClr val="252827"/>
              </a:solidFill>
              <a:latin typeface="Oswald"/>
            </a:endParaRPr>
          </a:p>
        </p:txBody>
      </p:sp>
      <p:sp>
        <p:nvSpPr>
          <p:cNvPr id="33" name="AutoShape 7"/>
          <p:cNvSpPr/>
          <p:nvPr/>
        </p:nvSpPr>
        <p:spPr>
          <a:xfrm>
            <a:off x="12217606" y="4204851"/>
            <a:ext cx="5354382" cy="5438775"/>
          </a:xfrm>
          <a:prstGeom prst="rect">
            <a:avLst/>
          </a:prstGeom>
          <a:solidFill>
            <a:srgbClr val="A6A6A6"/>
          </a:solidFill>
        </p:spPr>
      </p:sp>
      <p:sp>
        <p:nvSpPr>
          <p:cNvPr id="42" name="TextBox 11"/>
          <p:cNvSpPr txBox="1"/>
          <p:nvPr/>
        </p:nvSpPr>
        <p:spPr>
          <a:xfrm>
            <a:off x="1236119" y="981075"/>
            <a:ext cx="16071972" cy="1806328"/>
          </a:xfrm>
          <a:prstGeom prst="rect">
            <a:avLst/>
          </a:prstGeom>
        </p:spPr>
        <p:txBody>
          <a:bodyPr lIns="0" tIns="0" rIns="0" bIns="0" rtlCol="0" anchor="t">
            <a:spAutoFit/>
          </a:bodyPr>
          <a:lstStyle/>
          <a:p>
            <a:pPr algn="ctr">
              <a:lnSpc>
                <a:spcPts val="7280"/>
              </a:lnSpc>
            </a:pPr>
            <a:r>
              <a:rPr lang="en-US" sz="5600" b="1" spc="700" dirty="0">
                <a:solidFill>
                  <a:srgbClr val="FFFFFF"/>
                </a:solidFill>
                <a:latin typeface="Oswald"/>
              </a:rPr>
              <a:t>PROFILES MEDICAL CARE AND MEDICAL CENTERS KAMCHATKA TERRITORY</a:t>
            </a:r>
            <a:endParaRPr lang="en-US" sz="4400" b="1" spc="700" dirty="0">
              <a:solidFill>
                <a:srgbClr val="FFFFFF"/>
              </a:solidFill>
              <a:latin typeface="Oswald"/>
            </a:endParaRPr>
          </a:p>
        </p:txBody>
      </p:sp>
      <p:sp>
        <p:nvSpPr>
          <p:cNvPr id="19" name="TextBox 6"/>
          <p:cNvSpPr txBox="1"/>
          <p:nvPr/>
        </p:nvSpPr>
        <p:spPr>
          <a:xfrm>
            <a:off x="17290293" y="197464"/>
            <a:ext cx="997707" cy="436017"/>
          </a:xfrm>
          <a:prstGeom prst="rect">
            <a:avLst/>
          </a:prstGeom>
        </p:spPr>
        <p:txBody>
          <a:bodyPr lIns="0" tIns="0" rIns="0" bIns="0" rtlCol="0" anchor="t">
            <a:spAutoFit/>
          </a:bodyPr>
          <a:lstStyle/>
          <a:p>
            <a:pPr algn="ctr">
              <a:lnSpc>
                <a:spcPts val="3359"/>
              </a:lnSpc>
            </a:pPr>
            <a:r>
              <a:rPr lang="ru-RU" sz="2400" b="1" dirty="0">
                <a:solidFill>
                  <a:srgbClr val="FFFFFF"/>
                </a:solidFill>
                <a:latin typeface="Oswald"/>
              </a:rPr>
              <a:t>9</a:t>
            </a:r>
            <a:endParaRPr lang="en-US" sz="2400" b="1" dirty="0">
              <a:solidFill>
                <a:srgbClr val="FFFFFF"/>
              </a:solidFill>
              <a:latin typeface="Oswald"/>
            </a:endParaRPr>
          </a:p>
        </p:txBody>
      </p:sp>
      <p:sp>
        <p:nvSpPr>
          <p:cNvPr id="22" name="TextBox 4"/>
          <p:cNvSpPr txBox="1"/>
          <p:nvPr/>
        </p:nvSpPr>
        <p:spPr>
          <a:xfrm>
            <a:off x="715463" y="5617325"/>
            <a:ext cx="5181599" cy="1128514"/>
          </a:xfrm>
          <a:prstGeom prst="rect">
            <a:avLst/>
          </a:prstGeom>
        </p:spPr>
        <p:txBody>
          <a:bodyPr wrap="square" lIns="0" tIns="0" rIns="0" bIns="0" rtlCol="0" anchor="t">
            <a:spAutoFit/>
          </a:bodyPr>
          <a:lstStyle/>
          <a:p>
            <a:pPr>
              <a:lnSpc>
                <a:spcPts val="2239"/>
              </a:lnSpc>
            </a:pPr>
            <a:r>
              <a:rPr lang="en-US" sz="2000" dirty="0">
                <a:solidFill>
                  <a:prstClr val="white"/>
                </a:solidFill>
              </a:rPr>
              <a:t>GBUZ </a:t>
            </a:r>
            <a:r>
              <a:rPr lang="ru-RU" sz="2000" dirty="0">
                <a:solidFill>
                  <a:prstClr val="white"/>
                </a:solidFill>
              </a:rPr>
              <a:t>«</a:t>
            </a:r>
            <a:r>
              <a:rPr lang="en-US" sz="2000" dirty="0">
                <a:solidFill>
                  <a:prstClr val="white"/>
                </a:solidFill>
              </a:rPr>
              <a:t>Kamchatka regional hospital. A. S. </a:t>
            </a:r>
            <a:r>
              <a:rPr lang="en-US" sz="2000" dirty="0" err="1">
                <a:solidFill>
                  <a:prstClr val="white"/>
                </a:solidFill>
              </a:rPr>
              <a:t>Lukashevskogo</a:t>
            </a:r>
            <a:r>
              <a:rPr lang="en-US" sz="2000" dirty="0">
                <a:solidFill>
                  <a:prstClr val="white"/>
                </a:solidFill>
              </a:rPr>
              <a:t>»</a:t>
            </a:r>
            <a:endParaRPr lang="ru-RU" sz="2000" dirty="0">
              <a:solidFill>
                <a:prstClr val="white"/>
              </a:solidFill>
            </a:endParaRPr>
          </a:p>
          <a:p>
            <a:pPr>
              <a:lnSpc>
                <a:spcPts val="2239"/>
              </a:lnSpc>
            </a:pPr>
            <a:r>
              <a:rPr lang="en-US" sz="1600" b="1" spc="33" dirty="0" smtClean="0">
                <a:solidFill>
                  <a:prstClr val="black"/>
                </a:solidFill>
                <a:effectLst>
                  <a:outerShdw blurRad="38100" dist="38100" dir="2700000" algn="tl">
                    <a:srgbClr val="000000">
                      <a:alpha val="43137"/>
                    </a:srgbClr>
                  </a:outerShdw>
                </a:effectLst>
                <a:latin typeface="Montserrat Light" panose="020B0604020202020204" charset="0"/>
                <a:hlinkClick r:id="rId3"/>
              </a:rPr>
              <a:t>http</a:t>
            </a:r>
            <a:r>
              <a:rPr lang="en-US" sz="1600" b="1" spc="33" dirty="0">
                <a:solidFill>
                  <a:prstClr val="black"/>
                </a:solidFill>
                <a:effectLst>
                  <a:outerShdw blurRad="38100" dist="38100" dir="2700000" algn="tl">
                    <a:srgbClr val="000000">
                      <a:alpha val="43137"/>
                    </a:srgbClr>
                  </a:outerShdw>
                </a:effectLst>
                <a:latin typeface="Montserrat Light" panose="020B0604020202020204" charset="0"/>
                <a:hlinkClick r:id="rId3"/>
              </a:rPr>
              <a:t>://</a:t>
            </a:r>
            <a:r>
              <a:rPr lang="en-US" sz="1600" b="1" spc="33" dirty="0" smtClean="0">
                <a:solidFill>
                  <a:prstClr val="black"/>
                </a:solidFill>
                <a:effectLst>
                  <a:outerShdw blurRad="38100" dist="38100" dir="2700000" algn="tl">
                    <a:srgbClr val="000000">
                      <a:alpha val="43137"/>
                    </a:srgbClr>
                  </a:outerShdw>
                </a:effectLst>
                <a:latin typeface="Montserrat Light" panose="020B0604020202020204" charset="0"/>
                <a:hlinkClick r:id="rId3"/>
              </a:rPr>
              <a:t>kam-hospital.ru</a:t>
            </a:r>
            <a:endParaRPr lang="ru-RU" sz="1600" b="1" spc="33" dirty="0" smtClean="0">
              <a:solidFill>
                <a:prstClr val="black"/>
              </a:solidFill>
              <a:effectLst>
                <a:outerShdw blurRad="38100" dist="38100" dir="2700000" algn="tl">
                  <a:srgbClr val="000000">
                    <a:alpha val="43137"/>
                  </a:srgbClr>
                </a:outerShdw>
              </a:effectLst>
              <a:latin typeface="Montserrat Light" panose="020B0604020202020204" charset="0"/>
            </a:endParaRPr>
          </a:p>
          <a:p>
            <a:pPr>
              <a:lnSpc>
                <a:spcPts val="2239"/>
              </a:lnSpc>
            </a:pPr>
            <a:endParaRPr lang="en-US" sz="1600" spc="33" dirty="0" smtClean="0">
              <a:solidFill>
                <a:srgbClr val="252827"/>
              </a:solidFill>
              <a:latin typeface="Montserrat Light" panose="020B0604020202020204" charset="0"/>
            </a:endParaRPr>
          </a:p>
        </p:txBody>
      </p:sp>
      <p:sp>
        <p:nvSpPr>
          <p:cNvPr id="23" name="TextBox 17"/>
          <p:cNvSpPr txBox="1"/>
          <p:nvPr/>
        </p:nvSpPr>
        <p:spPr>
          <a:xfrm>
            <a:off x="3428538" y="6397089"/>
            <a:ext cx="2501506" cy="278474"/>
          </a:xfrm>
          <a:prstGeom prst="rect">
            <a:avLst/>
          </a:prstGeom>
        </p:spPr>
        <p:txBody>
          <a:bodyPr wrap="square" lIns="0" tIns="0" rIns="0" bIns="0" rtlCol="0" anchor="t">
            <a:spAutoFit/>
          </a:bodyPr>
          <a:lstStyle/>
          <a:p>
            <a:pPr algn="ctr">
              <a:lnSpc>
                <a:spcPts val="2520"/>
              </a:lnSpc>
            </a:pPr>
            <a:r>
              <a:rPr lang="en-US" sz="1200" dirty="0">
                <a:solidFill>
                  <a:srgbClr val="150599"/>
                </a:solidFill>
                <a:latin typeface="Montserrat Extra-Bold"/>
              </a:rPr>
              <a:t>Petropavlovsk-Kamchatsky</a:t>
            </a:r>
            <a:endParaRPr lang="en-US" sz="1200" dirty="0">
              <a:solidFill>
                <a:srgbClr val="150599"/>
              </a:solidFill>
              <a:latin typeface="Montserrat Extra-Bold"/>
            </a:endParaRPr>
          </a:p>
        </p:txBody>
      </p:sp>
      <p:sp>
        <p:nvSpPr>
          <p:cNvPr id="26" name="TextBox 17"/>
          <p:cNvSpPr txBox="1"/>
          <p:nvPr/>
        </p:nvSpPr>
        <p:spPr>
          <a:xfrm>
            <a:off x="9308497" y="6271401"/>
            <a:ext cx="2501506" cy="278474"/>
          </a:xfrm>
          <a:prstGeom prst="rect">
            <a:avLst/>
          </a:prstGeom>
        </p:spPr>
        <p:txBody>
          <a:bodyPr wrap="square" lIns="0" tIns="0" rIns="0" bIns="0" rtlCol="0" anchor="t">
            <a:spAutoFit/>
          </a:bodyPr>
          <a:lstStyle/>
          <a:p>
            <a:pPr algn="ctr">
              <a:lnSpc>
                <a:spcPts val="2520"/>
              </a:lnSpc>
            </a:pPr>
            <a:r>
              <a:rPr lang="en-US" sz="1200" dirty="0">
                <a:solidFill>
                  <a:srgbClr val="150599"/>
                </a:solidFill>
                <a:latin typeface="Montserrat Extra-Bold"/>
              </a:rPr>
              <a:t>Petropavlovsk-Kamchatsky</a:t>
            </a:r>
            <a:endParaRPr lang="en-US" sz="1200" dirty="0">
              <a:solidFill>
                <a:srgbClr val="150599"/>
              </a:solidFill>
              <a:latin typeface="Montserrat Extra-Bold"/>
            </a:endParaRPr>
          </a:p>
        </p:txBody>
      </p:sp>
      <p:sp>
        <p:nvSpPr>
          <p:cNvPr id="27" name="TextBox 3"/>
          <p:cNvSpPr txBox="1"/>
          <p:nvPr/>
        </p:nvSpPr>
        <p:spPr>
          <a:xfrm>
            <a:off x="727974" y="4444663"/>
            <a:ext cx="5181598" cy="1049005"/>
          </a:xfrm>
          <a:prstGeom prst="rect">
            <a:avLst/>
          </a:prstGeom>
        </p:spPr>
        <p:txBody>
          <a:bodyPr wrap="square" lIns="0" tIns="0" rIns="0" bIns="0" rtlCol="0" anchor="t">
            <a:spAutoFit/>
          </a:bodyPr>
          <a:lstStyle/>
          <a:p>
            <a:pPr algn="ctr">
              <a:lnSpc>
                <a:spcPts val="4256"/>
              </a:lnSpc>
            </a:pPr>
            <a:r>
              <a:rPr lang="en-US" sz="2600" b="1" spc="321" dirty="0">
                <a:solidFill>
                  <a:srgbClr val="252827"/>
                </a:solidFill>
                <a:latin typeface="Oswald"/>
              </a:rPr>
              <a:t>ORAL AND MAXILLOFACIAL SURGERY</a:t>
            </a:r>
            <a:endParaRPr lang="ru-RU" sz="2600" b="1" spc="321" dirty="0" smtClean="0">
              <a:solidFill>
                <a:srgbClr val="252827"/>
              </a:solidFill>
              <a:latin typeface="Oswald"/>
            </a:endParaRPr>
          </a:p>
        </p:txBody>
      </p:sp>
      <p:sp>
        <p:nvSpPr>
          <p:cNvPr id="35" name="TextBox 3"/>
          <p:cNvSpPr txBox="1"/>
          <p:nvPr/>
        </p:nvSpPr>
        <p:spPr>
          <a:xfrm>
            <a:off x="807032" y="7046885"/>
            <a:ext cx="5181598" cy="491609"/>
          </a:xfrm>
          <a:prstGeom prst="rect">
            <a:avLst/>
          </a:prstGeom>
        </p:spPr>
        <p:txBody>
          <a:bodyPr wrap="square" lIns="0" tIns="0" rIns="0" bIns="0" rtlCol="0" anchor="t">
            <a:spAutoFit/>
          </a:bodyPr>
          <a:lstStyle/>
          <a:p>
            <a:pPr algn="ctr">
              <a:lnSpc>
                <a:spcPts val="4256"/>
              </a:lnSpc>
            </a:pPr>
            <a:r>
              <a:rPr lang="en-US" sz="2600" b="1" spc="321" dirty="0">
                <a:solidFill>
                  <a:srgbClr val="252827"/>
                </a:solidFill>
                <a:latin typeface="Oswald"/>
              </a:rPr>
              <a:t>UROLOGY</a:t>
            </a:r>
            <a:endParaRPr lang="ru-RU" sz="2600" b="1" spc="321" dirty="0" smtClean="0">
              <a:solidFill>
                <a:srgbClr val="252827"/>
              </a:solidFill>
              <a:latin typeface="Oswald"/>
            </a:endParaRPr>
          </a:p>
        </p:txBody>
      </p:sp>
      <p:sp>
        <p:nvSpPr>
          <p:cNvPr id="36" name="TextBox 4"/>
          <p:cNvSpPr txBox="1"/>
          <p:nvPr/>
        </p:nvSpPr>
        <p:spPr>
          <a:xfrm>
            <a:off x="754872" y="7846271"/>
            <a:ext cx="5181599" cy="1128514"/>
          </a:xfrm>
          <a:prstGeom prst="rect">
            <a:avLst/>
          </a:prstGeom>
        </p:spPr>
        <p:txBody>
          <a:bodyPr wrap="square" lIns="0" tIns="0" rIns="0" bIns="0" rtlCol="0" anchor="t">
            <a:spAutoFit/>
          </a:bodyPr>
          <a:lstStyle/>
          <a:p>
            <a:pPr>
              <a:lnSpc>
                <a:spcPts val="2239"/>
              </a:lnSpc>
            </a:pPr>
            <a:r>
              <a:rPr lang="en-US" sz="2000" dirty="0">
                <a:solidFill>
                  <a:prstClr val="white"/>
                </a:solidFill>
              </a:rPr>
              <a:t>GBUZ </a:t>
            </a:r>
            <a:r>
              <a:rPr lang="ru-RU" sz="2000" dirty="0">
                <a:solidFill>
                  <a:prstClr val="white"/>
                </a:solidFill>
              </a:rPr>
              <a:t>«</a:t>
            </a:r>
            <a:r>
              <a:rPr lang="en-US" sz="2000" dirty="0">
                <a:solidFill>
                  <a:prstClr val="white"/>
                </a:solidFill>
              </a:rPr>
              <a:t>Kamchatka regional hospital. A. S. </a:t>
            </a:r>
            <a:r>
              <a:rPr lang="en-US" sz="2000" dirty="0" err="1">
                <a:solidFill>
                  <a:prstClr val="white"/>
                </a:solidFill>
              </a:rPr>
              <a:t>Lukashevskogo</a:t>
            </a:r>
            <a:r>
              <a:rPr lang="en-US" sz="2000" dirty="0">
                <a:solidFill>
                  <a:prstClr val="white"/>
                </a:solidFill>
              </a:rPr>
              <a:t>»</a:t>
            </a:r>
            <a:endParaRPr lang="ru-RU" sz="2000" dirty="0">
              <a:solidFill>
                <a:prstClr val="white"/>
              </a:solidFill>
            </a:endParaRPr>
          </a:p>
          <a:p>
            <a:pPr>
              <a:lnSpc>
                <a:spcPts val="2239"/>
              </a:lnSpc>
            </a:pPr>
            <a:r>
              <a:rPr lang="en-US" sz="1600" b="1" spc="33" dirty="0" smtClean="0">
                <a:solidFill>
                  <a:prstClr val="black"/>
                </a:solidFill>
                <a:effectLst>
                  <a:outerShdw blurRad="38100" dist="38100" dir="2700000" algn="tl">
                    <a:srgbClr val="000000">
                      <a:alpha val="43137"/>
                    </a:srgbClr>
                  </a:outerShdw>
                </a:effectLst>
                <a:latin typeface="Montserrat Light" panose="020B0604020202020204" charset="0"/>
                <a:hlinkClick r:id="rId3"/>
              </a:rPr>
              <a:t>http</a:t>
            </a:r>
            <a:r>
              <a:rPr lang="en-US" sz="1600" b="1" spc="33" dirty="0">
                <a:solidFill>
                  <a:prstClr val="black"/>
                </a:solidFill>
                <a:effectLst>
                  <a:outerShdw blurRad="38100" dist="38100" dir="2700000" algn="tl">
                    <a:srgbClr val="000000">
                      <a:alpha val="43137"/>
                    </a:srgbClr>
                  </a:outerShdw>
                </a:effectLst>
                <a:latin typeface="Montserrat Light" panose="020B0604020202020204" charset="0"/>
                <a:hlinkClick r:id="rId3"/>
              </a:rPr>
              <a:t>://</a:t>
            </a:r>
            <a:r>
              <a:rPr lang="en-US" sz="1600" b="1" spc="33" dirty="0" smtClean="0">
                <a:solidFill>
                  <a:prstClr val="black"/>
                </a:solidFill>
                <a:effectLst>
                  <a:outerShdw blurRad="38100" dist="38100" dir="2700000" algn="tl">
                    <a:srgbClr val="000000">
                      <a:alpha val="43137"/>
                    </a:srgbClr>
                  </a:outerShdw>
                </a:effectLst>
                <a:latin typeface="Montserrat Light" panose="020B0604020202020204" charset="0"/>
                <a:hlinkClick r:id="rId3"/>
              </a:rPr>
              <a:t>kam-hospital.ru</a:t>
            </a:r>
            <a:endParaRPr lang="ru-RU" sz="1600" b="1" spc="33" dirty="0" smtClean="0">
              <a:solidFill>
                <a:prstClr val="black"/>
              </a:solidFill>
              <a:effectLst>
                <a:outerShdw blurRad="38100" dist="38100" dir="2700000" algn="tl">
                  <a:srgbClr val="000000">
                    <a:alpha val="43137"/>
                  </a:srgbClr>
                </a:outerShdw>
              </a:effectLst>
              <a:latin typeface="Montserrat Light" panose="020B0604020202020204" charset="0"/>
            </a:endParaRPr>
          </a:p>
          <a:p>
            <a:pPr>
              <a:lnSpc>
                <a:spcPts val="2239"/>
              </a:lnSpc>
            </a:pPr>
            <a:endParaRPr lang="en-US" sz="1600" spc="33" dirty="0" smtClean="0">
              <a:solidFill>
                <a:srgbClr val="252827"/>
              </a:solidFill>
              <a:latin typeface="Montserrat Light" panose="020B0604020202020204" charset="0"/>
            </a:endParaRPr>
          </a:p>
        </p:txBody>
      </p:sp>
      <p:sp>
        <p:nvSpPr>
          <p:cNvPr id="39" name="TextBox 17"/>
          <p:cNvSpPr txBox="1"/>
          <p:nvPr/>
        </p:nvSpPr>
        <p:spPr>
          <a:xfrm>
            <a:off x="3395556" y="8655604"/>
            <a:ext cx="2501506" cy="278474"/>
          </a:xfrm>
          <a:prstGeom prst="rect">
            <a:avLst/>
          </a:prstGeom>
        </p:spPr>
        <p:txBody>
          <a:bodyPr wrap="square" lIns="0" tIns="0" rIns="0" bIns="0" rtlCol="0" anchor="t">
            <a:spAutoFit/>
          </a:bodyPr>
          <a:lstStyle/>
          <a:p>
            <a:pPr algn="ctr">
              <a:lnSpc>
                <a:spcPts val="2520"/>
              </a:lnSpc>
            </a:pPr>
            <a:r>
              <a:rPr lang="en-US" sz="1200" dirty="0">
                <a:solidFill>
                  <a:srgbClr val="150599"/>
                </a:solidFill>
                <a:latin typeface="Montserrat Extra-Bold"/>
              </a:rPr>
              <a:t>Petropavlovsk-Kamchatsky</a:t>
            </a:r>
            <a:endParaRPr lang="en-US" sz="1200" dirty="0">
              <a:solidFill>
                <a:srgbClr val="150599"/>
              </a:solidFill>
              <a:latin typeface="Montserrat Extra-Bold"/>
            </a:endParaRPr>
          </a:p>
        </p:txBody>
      </p:sp>
      <p:sp>
        <p:nvSpPr>
          <p:cNvPr id="40" name="TextBox 3"/>
          <p:cNvSpPr txBox="1"/>
          <p:nvPr/>
        </p:nvSpPr>
        <p:spPr>
          <a:xfrm>
            <a:off x="6400800" y="4658855"/>
            <a:ext cx="5181598" cy="491609"/>
          </a:xfrm>
          <a:prstGeom prst="rect">
            <a:avLst/>
          </a:prstGeom>
        </p:spPr>
        <p:txBody>
          <a:bodyPr wrap="square" lIns="0" tIns="0" rIns="0" bIns="0" rtlCol="0" anchor="t">
            <a:spAutoFit/>
          </a:bodyPr>
          <a:lstStyle/>
          <a:p>
            <a:pPr algn="ctr">
              <a:lnSpc>
                <a:spcPts val="4256"/>
              </a:lnSpc>
            </a:pPr>
            <a:r>
              <a:rPr lang="en-US" sz="2600" b="1" spc="321" dirty="0">
                <a:solidFill>
                  <a:srgbClr val="252827"/>
                </a:solidFill>
                <a:latin typeface="Oswald"/>
              </a:rPr>
              <a:t>ONCOLOGY</a:t>
            </a:r>
            <a:endParaRPr lang="ru-RU" sz="2600" b="1" spc="321" dirty="0" smtClean="0">
              <a:solidFill>
                <a:srgbClr val="252827"/>
              </a:solidFill>
              <a:latin typeface="Oswald"/>
            </a:endParaRPr>
          </a:p>
        </p:txBody>
      </p:sp>
      <p:sp>
        <p:nvSpPr>
          <p:cNvPr id="41" name="TextBox 4"/>
          <p:cNvSpPr txBox="1"/>
          <p:nvPr/>
        </p:nvSpPr>
        <p:spPr>
          <a:xfrm>
            <a:off x="6444744" y="5428875"/>
            <a:ext cx="5181599" cy="846386"/>
          </a:xfrm>
          <a:prstGeom prst="rect">
            <a:avLst/>
          </a:prstGeom>
        </p:spPr>
        <p:txBody>
          <a:bodyPr wrap="square" lIns="0" tIns="0" rIns="0" bIns="0" rtlCol="0" anchor="t">
            <a:spAutoFit/>
          </a:bodyPr>
          <a:lstStyle/>
          <a:p>
            <a:pPr>
              <a:lnSpc>
                <a:spcPts val="2239"/>
              </a:lnSpc>
            </a:pPr>
            <a:r>
              <a:rPr lang="en-US" sz="2000" dirty="0"/>
              <a:t>GBUZ</a:t>
            </a:r>
            <a:r>
              <a:rPr lang="ru-RU" sz="2000" dirty="0" smtClean="0">
                <a:solidFill>
                  <a:schemeClr val="bg2">
                    <a:lumMod val="25000"/>
                  </a:schemeClr>
                </a:solidFill>
                <a:latin typeface="+mj-lt"/>
              </a:rPr>
              <a:t> «</a:t>
            </a:r>
            <a:r>
              <a:rPr lang="en-US" sz="2000" dirty="0">
                <a:solidFill>
                  <a:schemeClr val="bg2">
                    <a:lumMod val="25000"/>
                  </a:schemeClr>
                </a:solidFill>
                <a:latin typeface="+mj-lt"/>
              </a:rPr>
              <a:t>Kamchatka regional Oncology center</a:t>
            </a:r>
            <a:r>
              <a:rPr lang="ru-RU" sz="2000" dirty="0" smtClean="0">
                <a:solidFill>
                  <a:schemeClr val="bg2">
                    <a:lumMod val="25000"/>
                  </a:schemeClr>
                </a:solidFill>
                <a:latin typeface="+mj-lt"/>
              </a:rPr>
              <a:t>» </a:t>
            </a:r>
            <a:endParaRPr lang="ru-RU" sz="2000" dirty="0" smtClean="0">
              <a:solidFill>
                <a:schemeClr val="bg2">
                  <a:lumMod val="25000"/>
                </a:schemeClr>
              </a:solidFill>
              <a:latin typeface="+mj-lt"/>
            </a:endParaRPr>
          </a:p>
          <a:p>
            <a:pPr>
              <a:lnSpc>
                <a:spcPts val="2239"/>
              </a:lnSpc>
            </a:pPr>
            <a:r>
              <a:rPr lang="en-US" sz="1600" b="1" spc="33" dirty="0" smtClean="0">
                <a:solidFill>
                  <a:srgbClr val="0000FF"/>
                </a:solidFill>
                <a:effectLst>
                  <a:outerShdw blurRad="38100" dist="38100" dir="2700000" algn="tl">
                    <a:srgbClr val="000000">
                      <a:alpha val="43137"/>
                    </a:srgbClr>
                  </a:outerShdw>
                </a:effectLst>
                <a:latin typeface="Montserrat Light" panose="020B0604020202020204" charset="0"/>
              </a:rPr>
              <a:t>https</a:t>
            </a:r>
            <a:r>
              <a:rPr lang="en-US" sz="1600" b="1" spc="33" dirty="0">
                <a:solidFill>
                  <a:srgbClr val="0000FF"/>
                </a:solidFill>
                <a:effectLst>
                  <a:outerShdw blurRad="38100" dist="38100" dir="2700000" algn="tl">
                    <a:srgbClr val="000000">
                      <a:alpha val="43137"/>
                    </a:srgbClr>
                  </a:outerShdw>
                </a:effectLst>
                <a:latin typeface="Montserrat Light" panose="020B0604020202020204" charset="0"/>
              </a:rPr>
              <a:t>://</a:t>
            </a:r>
            <a:r>
              <a:rPr lang="en-US" sz="1600" b="1" spc="33" dirty="0" smtClean="0">
                <a:solidFill>
                  <a:srgbClr val="0000FF"/>
                </a:solidFill>
                <a:effectLst>
                  <a:outerShdw blurRad="38100" dist="38100" dir="2700000" algn="tl">
                    <a:srgbClr val="000000">
                      <a:alpha val="43137"/>
                    </a:srgbClr>
                  </a:outerShdw>
                </a:effectLst>
                <a:latin typeface="Montserrat Light" panose="020B0604020202020204" charset="0"/>
              </a:rPr>
              <a:t>kamonco.ru</a:t>
            </a:r>
            <a:endParaRPr lang="ru-RU" sz="1600" b="1" spc="33" dirty="0">
              <a:solidFill>
                <a:srgbClr val="0000FF"/>
              </a:solidFill>
              <a:effectLst>
                <a:outerShdw blurRad="38100" dist="38100" dir="2700000" algn="tl">
                  <a:srgbClr val="000000">
                    <a:alpha val="43137"/>
                  </a:srgbClr>
                </a:outerShdw>
              </a:effectLst>
              <a:latin typeface="Montserrat Light" panose="020B0604020202020204" charset="0"/>
            </a:endParaRPr>
          </a:p>
          <a:p>
            <a:pPr>
              <a:lnSpc>
                <a:spcPts val="2239"/>
              </a:lnSpc>
            </a:pPr>
            <a:endParaRPr lang="en-US" sz="1600" spc="33" dirty="0" smtClean="0">
              <a:solidFill>
                <a:srgbClr val="252827"/>
              </a:solidFill>
              <a:latin typeface="Montserrat Light" panose="020B0604020202020204" charset="0"/>
            </a:endParaRPr>
          </a:p>
        </p:txBody>
      </p:sp>
      <p:sp>
        <p:nvSpPr>
          <p:cNvPr id="44" name="TextBox 3"/>
          <p:cNvSpPr txBox="1"/>
          <p:nvPr/>
        </p:nvSpPr>
        <p:spPr>
          <a:xfrm>
            <a:off x="6431096" y="7164296"/>
            <a:ext cx="5181598" cy="491609"/>
          </a:xfrm>
          <a:prstGeom prst="rect">
            <a:avLst/>
          </a:prstGeom>
        </p:spPr>
        <p:txBody>
          <a:bodyPr wrap="square" lIns="0" tIns="0" rIns="0" bIns="0" rtlCol="0" anchor="t">
            <a:spAutoFit/>
          </a:bodyPr>
          <a:lstStyle/>
          <a:p>
            <a:pPr algn="ctr">
              <a:lnSpc>
                <a:spcPts val="4256"/>
              </a:lnSpc>
            </a:pPr>
            <a:r>
              <a:rPr lang="en-US" sz="2600" b="1" spc="321" dirty="0">
                <a:solidFill>
                  <a:srgbClr val="252827"/>
                </a:solidFill>
                <a:latin typeface="Oswald"/>
              </a:rPr>
              <a:t>Occupational PATHOLOGY</a:t>
            </a:r>
            <a:endParaRPr lang="ru-RU" sz="2600" b="1" spc="321" dirty="0" smtClean="0">
              <a:solidFill>
                <a:srgbClr val="252827"/>
              </a:solidFill>
              <a:latin typeface="Oswald"/>
            </a:endParaRPr>
          </a:p>
        </p:txBody>
      </p:sp>
      <p:sp>
        <p:nvSpPr>
          <p:cNvPr id="45" name="TextBox 4"/>
          <p:cNvSpPr txBox="1"/>
          <p:nvPr/>
        </p:nvSpPr>
        <p:spPr>
          <a:xfrm>
            <a:off x="6592594" y="7842678"/>
            <a:ext cx="5181599" cy="846386"/>
          </a:xfrm>
          <a:prstGeom prst="rect">
            <a:avLst/>
          </a:prstGeom>
        </p:spPr>
        <p:txBody>
          <a:bodyPr wrap="square" lIns="0" tIns="0" rIns="0" bIns="0" rtlCol="0" anchor="t">
            <a:spAutoFit/>
          </a:bodyPr>
          <a:lstStyle/>
          <a:p>
            <a:pPr>
              <a:lnSpc>
                <a:spcPts val="2239"/>
              </a:lnSpc>
            </a:pPr>
            <a:r>
              <a:rPr lang="en-US" sz="2000" dirty="0"/>
              <a:t>GBUZ</a:t>
            </a:r>
            <a:r>
              <a:rPr lang="ru-RU" sz="2000" dirty="0" smtClean="0">
                <a:solidFill>
                  <a:schemeClr val="bg2">
                    <a:lumMod val="25000"/>
                  </a:schemeClr>
                </a:solidFill>
                <a:latin typeface="+mj-lt"/>
              </a:rPr>
              <a:t> «</a:t>
            </a:r>
            <a:r>
              <a:rPr lang="en-US" sz="2000" dirty="0">
                <a:solidFill>
                  <a:schemeClr val="bg2">
                    <a:lumMod val="25000"/>
                  </a:schemeClr>
                </a:solidFill>
                <a:latin typeface="+mj-lt"/>
              </a:rPr>
              <a:t>Kamchatka regional Center of medical prevention</a:t>
            </a:r>
            <a:r>
              <a:rPr lang="ru-RU" sz="2000" dirty="0" smtClean="0">
                <a:solidFill>
                  <a:schemeClr val="bg2">
                    <a:lumMod val="25000"/>
                  </a:schemeClr>
                </a:solidFill>
                <a:latin typeface="+mj-lt"/>
              </a:rPr>
              <a:t>»</a:t>
            </a:r>
            <a:endParaRPr lang="ru-RU" sz="2000" dirty="0" smtClean="0">
              <a:solidFill>
                <a:schemeClr val="bg2">
                  <a:lumMod val="25000"/>
                </a:schemeClr>
              </a:solidFill>
              <a:latin typeface="+mj-lt"/>
            </a:endParaRPr>
          </a:p>
          <a:p>
            <a:pPr>
              <a:lnSpc>
                <a:spcPts val="2239"/>
              </a:lnSpc>
            </a:pPr>
            <a:r>
              <a:rPr lang="en-US" sz="1600" b="1" spc="33" dirty="0">
                <a:solidFill>
                  <a:srgbClr val="0000FF"/>
                </a:solidFill>
                <a:effectLst>
                  <a:outerShdw blurRad="38100" dist="38100" dir="2700000" algn="tl">
                    <a:srgbClr val="000000">
                      <a:alpha val="43137"/>
                    </a:srgbClr>
                  </a:outerShdw>
                </a:effectLst>
                <a:latin typeface="Montserrat Light" panose="020B0604020202020204" charset="0"/>
              </a:rPr>
              <a:t>http://</a:t>
            </a:r>
            <a:r>
              <a:rPr lang="ru-RU" sz="1600" b="1" spc="33" dirty="0">
                <a:solidFill>
                  <a:srgbClr val="0000FF"/>
                </a:solidFill>
                <a:effectLst>
                  <a:outerShdw blurRad="38100" dist="38100" dir="2700000" algn="tl">
                    <a:srgbClr val="000000">
                      <a:alpha val="43137"/>
                    </a:srgbClr>
                  </a:outerShdw>
                </a:effectLst>
                <a:latin typeface="Montserrat Light" panose="020B0604020202020204" charset="0"/>
              </a:rPr>
              <a:t>медцентр41.рф</a:t>
            </a:r>
            <a:endParaRPr lang="en-US" sz="1600" spc="33" dirty="0" smtClean="0">
              <a:solidFill>
                <a:srgbClr val="252827"/>
              </a:solidFill>
              <a:latin typeface="Montserrat Light" panose="020B0604020202020204" charset="0"/>
            </a:endParaRPr>
          </a:p>
        </p:txBody>
      </p:sp>
      <p:sp>
        <p:nvSpPr>
          <p:cNvPr id="46" name="TextBox 17"/>
          <p:cNvSpPr txBox="1"/>
          <p:nvPr/>
        </p:nvSpPr>
        <p:spPr>
          <a:xfrm>
            <a:off x="9400619" y="8622745"/>
            <a:ext cx="2501506" cy="278474"/>
          </a:xfrm>
          <a:prstGeom prst="rect">
            <a:avLst/>
          </a:prstGeom>
        </p:spPr>
        <p:txBody>
          <a:bodyPr wrap="square" lIns="0" tIns="0" rIns="0" bIns="0" rtlCol="0" anchor="t">
            <a:spAutoFit/>
          </a:bodyPr>
          <a:lstStyle/>
          <a:p>
            <a:pPr algn="ctr">
              <a:lnSpc>
                <a:spcPts val="2520"/>
              </a:lnSpc>
            </a:pPr>
            <a:r>
              <a:rPr lang="en-US" sz="1200" dirty="0">
                <a:solidFill>
                  <a:srgbClr val="150599"/>
                </a:solidFill>
                <a:latin typeface="Montserrat Extra-Bold"/>
              </a:rPr>
              <a:t>Petropavlovsk-Kamchatsky</a:t>
            </a:r>
            <a:endParaRPr lang="en-US" sz="1200" dirty="0">
              <a:solidFill>
                <a:srgbClr val="150599"/>
              </a:solidFill>
              <a:latin typeface="Montserrat Extra-Bold"/>
            </a:endParaRPr>
          </a:p>
        </p:txBody>
      </p:sp>
      <p:sp>
        <p:nvSpPr>
          <p:cNvPr id="48" name="TextBox 3"/>
          <p:cNvSpPr txBox="1"/>
          <p:nvPr/>
        </p:nvSpPr>
        <p:spPr>
          <a:xfrm>
            <a:off x="12336632" y="4358576"/>
            <a:ext cx="5181598" cy="1043042"/>
          </a:xfrm>
          <a:prstGeom prst="rect">
            <a:avLst/>
          </a:prstGeom>
        </p:spPr>
        <p:txBody>
          <a:bodyPr wrap="square" lIns="0" tIns="0" rIns="0" bIns="0" rtlCol="0" anchor="t">
            <a:spAutoFit/>
          </a:bodyPr>
          <a:lstStyle/>
          <a:p>
            <a:pPr algn="ctr">
              <a:lnSpc>
                <a:spcPts val="4256"/>
              </a:lnSpc>
            </a:pPr>
            <a:r>
              <a:rPr lang="en-US" sz="2600" b="1" spc="321" dirty="0">
                <a:solidFill>
                  <a:srgbClr val="252827"/>
                </a:solidFill>
                <a:latin typeface="Oswald"/>
              </a:rPr>
              <a:t>MEDICAL </a:t>
            </a:r>
            <a:endParaRPr lang="ru-RU" sz="2600" b="1" spc="321" dirty="0" smtClean="0">
              <a:solidFill>
                <a:srgbClr val="252827"/>
              </a:solidFill>
              <a:latin typeface="Oswald"/>
            </a:endParaRPr>
          </a:p>
          <a:p>
            <a:pPr algn="ctr">
              <a:lnSpc>
                <a:spcPts val="4256"/>
              </a:lnSpc>
            </a:pPr>
            <a:r>
              <a:rPr lang="en-US" sz="2600" b="1" spc="321" dirty="0" smtClean="0">
                <a:solidFill>
                  <a:srgbClr val="252827"/>
                </a:solidFill>
                <a:latin typeface="Oswald"/>
              </a:rPr>
              <a:t>REHABILITATION</a:t>
            </a:r>
            <a:endParaRPr lang="ru-RU" sz="2600" b="1" spc="321" dirty="0" smtClean="0">
              <a:solidFill>
                <a:srgbClr val="252827"/>
              </a:solidFill>
              <a:latin typeface="Oswald"/>
            </a:endParaRPr>
          </a:p>
        </p:txBody>
      </p:sp>
      <p:sp>
        <p:nvSpPr>
          <p:cNvPr id="49" name="TextBox 4"/>
          <p:cNvSpPr txBox="1"/>
          <p:nvPr/>
        </p:nvSpPr>
        <p:spPr>
          <a:xfrm>
            <a:off x="12303996" y="5593506"/>
            <a:ext cx="5181599" cy="3949799"/>
          </a:xfrm>
          <a:prstGeom prst="rect">
            <a:avLst/>
          </a:prstGeom>
        </p:spPr>
        <p:txBody>
          <a:bodyPr wrap="square" lIns="0" tIns="0" rIns="0" bIns="0" rtlCol="0" anchor="t">
            <a:spAutoFit/>
          </a:bodyPr>
          <a:lstStyle/>
          <a:p>
            <a:pPr>
              <a:lnSpc>
                <a:spcPts val="2239"/>
              </a:lnSpc>
            </a:pPr>
            <a:r>
              <a:rPr lang="en-US" sz="2000" dirty="0">
                <a:solidFill>
                  <a:prstClr val="white"/>
                </a:solidFill>
              </a:rPr>
              <a:t>GBUZ</a:t>
            </a:r>
            <a:r>
              <a:rPr lang="ru-RU" sz="2000" dirty="0" smtClean="0">
                <a:solidFill>
                  <a:prstClr val="white"/>
                </a:solidFill>
                <a:latin typeface="+mj-lt"/>
              </a:rPr>
              <a:t> </a:t>
            </a:r>
            <a:r>
              <a:rPr lang="ru-RU" sz="2000" dirty="0">
                <a:solidFill>
                  <a:prstClr val="white"/>
                </a:solidFill>
                <a:latin typeface="+mj-lt"/>
              </a:rPr>
              <a:t>КК </a:t>
            </a:r>
            <a:r>
              <a:rPr lang="ru-RU" sz="2000" dirty="0" smtClean="0">
                <a:solidFill>
                  <a:prstClr val="white"/>
                </a:solidFill>
                <a:latin typeface="+mj-lt"/>
              </a:rPr>
              <a:t>«</a:t>
            </a:r>
            <a:r>
              <a:rPr lang="en-US" sz="2000" dirty="0">
                <a:solidFill>
                  <a:prstClr val="white"/>
                </a:solidFill>
                <a:latin typeface="+mj-lt"/>
              </a:rPr>
              <a:t>Petropavlovsk-</a:t>
            </a:r>
            <a:r>
              <a:rPr lang="en-US" sz="2000" dirty="0" err="1">
                <a:solidFill>
                  <a:prstClr val="white"/>
                </a:solidFill>
                <a:latin typeface="+mj-lt"/>
              </a:rPr>
              <a:t>Kamchatskaya</a:t>
            </a:r>
            <a:r>
              <a:rPr lang="en-US" sz="2000" dirty="0">
                <a:solidFill>
                  <a:prstClr val="white"/>
                </a:solidFill>
                <a:latin typeface="+mj-lt"/>
              </a:rPr>
              <a:t> city polyclinic № 3</a:t>
            </a:r>
            <a:r>
              <a:rPr lang="ru-RU" sz="2000" dirty="0" smtClean="0">
                <a:solidFill>
                  <a:prstClr val="white"/>
                </a:solidFill>
                <a:latin typeface="+mj-lt"/>
              </a:rPr>
              <a:t>» </a:t>
            </a:r>
            <a:r>
              <a:rPr lang="ru-RU" sz="2000" dirty="0">
                <a:solidFill>
                  <a:prstClr val="white"/>
                </a:solidFill>
                <a:latin typeface="+mj-lt"/>
              </a:rPr>
              <a:t>	</a:t>
            </a:r>
            <a:endParaRPr lang="ru-RU" sz="2000" dirty="0" smtClean="0">
              <a:solidFill>
                <a:prstClr val="white"/>
              </a:solidFill>
              <a:latin typeface="+mj-lt"/>
            </a:endParaRPr>
          </a:p>
          <a:p>
            <a:pPr>
              <a:lnSpc>
                <a:spcPts val="2239"/>
              </a:lnSpc>
            </a:pPr>
            <a:r>
              <a:rPr lang="en-US" sz="1600" b="1" spc="33" dirty="0" smtClean="0">
                <a:solidFill>
                  <a:srgbClr val="0000FF"/>
                </a:solidFill>
                <a:effectLst>
                  <a:outerShdw blurRad="38100" dist="38100" dir="2700000" algn="tl">
                    <a:srgbClr val="000000">
                      <a:alpha val="43137"/>
                    </a:srgbClr>
                  </a:outerShdw>
                </a:effectLst>
                <a:latin typeface="Montserrat Light" panose="020B0604020202020204" charset="0"/>
                <a:hlinkClick r:id="rId4"/>
              </a:rPr>
              <a:t>http</a:t>
            </a:r>
            <a:r>
              <a:rPr lang="en-US" sz="1600" b="1" spc="33" dirty="0">
                <a:solidFill>
                  <a:srgbClr val="0000FF"/>
                </a:solidFill>
                <a:effectLst>
                  <a:outerShdw blurRad="38100" dist="38100" dir="2700000" algn="tl">
                    <a:srgbClr val="000000">
                      <a:alpha val="43137"/>
                    </a:srgbClr>
                  </a:outerShdw>
                </a:effectLst>
                <a:latin typeface="Montserrat Light" panose="020B0604020202020204" charset="0"/>
                <a:hlinkClick r:id="rId4"/>
              </a:rPr>
              <a:t>://</a:t>
            </a:r>
            <a:r>
              <a:rPr lang="en-US" sz="1600" b="1" spc="33" dirty="0" smtClean="0">
                <a:solidFill>
                  <a:srgbClr val="0000FF"/>
                </a:solidFill>
                <a:effectLst>
                  <a:outerShdw blurRad="38100" dist="38100" dir="2700000" algn="tl">
                    <a:srgbClr val="000000">
                      <a:alpha val="43137"/>
                    </a:srgbClr>
                  </a:outerShdw>
                </a:effectLst>
                <a:latin typeface="Montserrat Light" panose="020B0604020202020204" charset="0"/>
                <a:hlinkClick r:id="rId4"/>
              </a:rPr>
              <a:t>kamgp3.ru</a:t>
            </a:r>
            <a:endParaRPr lang="ru-RU" sz="1600" b="1" spc="33" dirty="0" smtClean="0">
              <a:solidFill>
                <a:srgbClr val="0000FF"/>
              </a:solidFill>
              <a:effectLst>
                <a:outerShdw blurRad="38100" dist="38100" dir="2700000" algn="tl">
                  <a:srgbClr val="000000">
                    <a:alpha val="43137"/>
                  </a:srgbClr>
                </a:outerShdw>
              </a:effectLst>
              <a:latin typeface="Montserrat Light" panose="020B0604020202020204" charset="0"/>
            </a:endParaRPr>
          </a:p>
          <a:p>
            <a:pPr>
              <a:lnSpc>
                <a:spcPts val="2239"/>
              </a:lnSpc>
            </a:pPr>
            <a:endParaRPr lang="ru-RU" sz="1600" b="1" spc="33" dirty="0">
              <a:solidFill>
                <a:srgbClr val="0000FF"/>
              </a:solidFill>
              <a:effectLst>
                <a:outerShdw blurRad="38100" dist="38100" dir="2700000" algn="tl">
                  <a:srgbClr val="000000">
                    <a:alpha val="43137"/>
                  </a:srgbClr>
                </a:outerShdw>
              </a:effectLst>
              <a:latin typeface="Montserrat Light" panose="020B0604020202020204" charset="0"/>
            </a:endParaRPr>
          </a:p>
          <a:p>
            <a:pPr>
              <a:lnSpc>
                <a:spcPts val="2239"/>
              </a:lnSpc>
            </a:pPr>
            <a:endParaRPr lang="ru-RU" sz="1600" b="1" spc="33" dirty="0" smtClean="0">
              <a:solidFill>
                <a:srgbClr val="0000FF"/>
              </a:solidFill>
              <a:effectLst>
                <a:outerShdw blurRad="38100" dist="38100" dir="2700000" algn="tl">
                  <a:srgbClr val="000000">
                    <a:alpha val="43137"/>
                  </a:srgbClr>
                </a:outerShdw>
              </a:effectLst>
              <a:latin typeface="Montserrat Light" panose="020B0604020202020204" charset="0"/>
            </a:endParaRPr>
          </a:p>
          <a:p>
            <a:pPr>
              <a:lnSpc>
                <a:spcPts val="2239"/>
              </a:lnSpc>
            </a:pPr>
            <a:r>
              <a:rPr lang="ru-RU" sz="2000" dirty="0">
                <a:solidFill>
                  <a:prstClr val="white"/>
                </a:solidFill>
                <a:latin typeface="+mj-lt"/>
              </a:rPr>
              <a:t>ГБУЗ КК </a:t>
            </a:r>
            <a:r>
              <a:rPr lang="ru-RU" sz="2000" dirty="0" smtClean="0">
                <a:solidFill>
                  <a:prstClr val="white"/>
                </a:solidFill>
                <a:latin typeface="+mj-lt"/>
              </a:rPr>
              <a:t>«</a:t>
            </a:r>
            <a:r>
              <a:rPr lang="en-US" sz="2000" dirty="0">
                <a:solidFill>
                  <a:prstClr val="white"/>
                </a:solidFill>
                <a:latin typeface="+mj-lt"/>
              </a:rPr>
              <a:t>Petropavlovsk-Kamchatsky city hospital </a:t>
            </a:r>
            <a:r>
              <a:rPr lang="ru-RU" sz="2000" dirty="0" smtClean="0">
                <a:solidFill>
                  <a:prstClr val="white"/>
                </a:solidFill>
                <a:latin typeface="+mj-lt"/>
              </a:rPr>
              <a:t>№</a:t>
            </a:r>
            <a:r>
              <a:rPr lang="ru-RU" sz="2000" dirty="0" smtClean="0">
                <a:solidFill>
                  <a:prstClr val="white"/>
                </a:solidFill>
                <a:latin typeface="+mj-lt"/>
              </a:rPr>
              <a:t>2</a:t>
            </a:r>
            <a:r>
              <a:rPr lang="ru-RU" sz="2000" dirty="0">
                <a:solidFill>
                  <a:prstClr val="white"/>
                </a:solidFill>
                <a:latin typeface="+mj-lt"/>
              </a:rPr>
              <a:t>» </a:t>
            </a:r>
          </a:p>
          <a:p>
            <a:pPr>
              <a:lnSpc>
                <a:spcPts val="2239"/>
              </a:lnSpc>
            </a:pPr>
            <a:r>
              <a:rPr lang="en-US" sz="1600" b="1" spc="33" dirty="0">
                <a:solidFill>
                  <a:srgbClr val="0000FF"/>
                </a:solidFill>
                <a:effectLst>
                  <a:outerShdw blurRad="38100" dist="38100" dir="2700000" algn="tl">
                    <a:srgbClr val="000000">
                      <a:alpha val="43137"/>
                    </a:srgbClr>
                  </a:outerShdw>
                </a:effectLst>
                <a:latin typeface="Montserrat Light" panose="020B0604020202020204" charset="0"/>
              </a:rPr>
              <a:t>http://pkgb2.ru</a:t>
            </a:r>
            <a:endParaRPr lang="ru-RU" sz="1600" b="1" spc="33" dirty="0" smtClean="0">
              <a:solidFill>
                <a:srgbClr val="0000FF"/>
              </a:solidFill>
              <a:effectLst>
                <a:outerShdw blurRad="38100" dist="38100" dir="2700000" algn="tl">
                  <a:srgbClr val="000000">
                    <a:alpha val="43137"/>
                  </a:srgbClr>
                </a:outerShdw>
              </a:effectLst>
              <a:latin typeface="Montserrat Light" panose="020B0604020202020204" charset="0"/>
            </a:endParaRPr>
          </a:p>
          <a:p>
            <a:pPr>
              <a:lnSpc>
                <a:spcPts val="2239"/>
              </a:lnSpc>
            </a:pPr>
            <a:endParaRPr lang="ru-RU" sz="1600" b="1" spc="33" dirty="0" smtClean="0">
              <a:solidFill>
                <a:srgbClr val="0000FF"/>
              </a:solidFill>
              <a:effectLst>
                <a:outerShdw blurRad="38100" dist="38100" dir="2700000" algn="tl">
                  <a:srgbClr val="000000">
                    <a:alpha val="43137"/>
                  </a:srgbClr>
                </a:outerShdw>
              </a:effectLst>
              <a:latin typeface="Montserrat Light" panose="020B0604020202020204" charset="0"/>
            </a:endParaRPr>
          </a:p>
          <a:p>
            <a:pPr>
              <a:lnSpc>
                <a:spcPts val="2239"/>
              </a:lnSpc>
            </a:pPr>
            <a:endParaRPr lang="ru-RU" sz="1600" b="1" spc="33" dirty="0">
              <a:solidFill>
                <a:srgbClr val="0000FF"/>
              </a:solidFill>
              <a:effectLst>
                <a:outerShdw blurRad="38100" dist="38100" dir="2700000" algn="tl">
                  <a:srgbClr val="000000">
                    <a:alpha val="43137"/>
                  </a:srgbClr>
                </a:outerShdw>
              </a:effectLst>
              <a:latin typeface="Montserrat Light" panose="020B0604020202020204" charset="0"/>
            </a:endParaRPr>
          </a:p>
          <a:p>
            <a:pPr>
              <a:lnSpc>
                <a:spcPts val="2239"/>
              </a:lnSpc>
            </a:pPr>
            <a:r>
              <a:rPr lang="en-US" sz="2000" dirty="0">
                <a:solidFill>
                  <a:prstClr val="white"/>
                </a:solidFill>
                <a:latin typeface="+mj-lt"/>
              </a:rPr>
              <a:t>Sanatorium </a:t>
            </a:r>
            <a:r>
              <a:rPr lang="ru-RU" sz="2000" dirty="0" smtClean="0">
                <a:solidFill>
                  <a:prstClr val="white"/>
                </a:solidFill>
                <a:latin typeface="+mj-lt"/>
              </a:rPr>
              <a:t>«</a:t>
            </a:r>
            <a:r>
              <a:rPr lang="en-US" sz="2000" dirty="0" smtClean="0">
                <a:solidFill>
                  <a:prstClr val="white"/>
                </a:solidFill>
                <a:latin typeface="+mj-lt"/>
              </a:rPr>
              <a:t>Pearl </a:t>
            </a:r>
            <a:r>
              <a:rPr lang="en-US" sz="2000" dirty="0">
                <a:solidFill>
                  <a:prstClr val="white"/>
                </a:solidFill>
                <a:latin typeface="+mj-lt"/>
              </a:rPr>
              <a:t>Of </a:t>
            </a:r>
            <a:r>
              <a:rPr lang="en-US" sz="2000" dirty="0" smtClean="0">
                <a:solidFill>
                  <a:prstClr val="white"/>
                </a:solidFill>
                <a:latin typeface="+mj-lt"/>
              </a:rPr>
              <a:t>Kamchatka»</a:t>
            </a:r>
            <a:endParaRPr lang="ru-RU" sz="2000" dirty="0" smtClean="0">
              <a:solidFill>
                <a:prstClr val="white"/>
              </a:solidFill>
              <a:latin typeface="+mj-lt"/>
            </a:endParaRPr>
          </a:p>
          <a:p>
            <a:pPr>
              <a:lnSpc>
                <a:spcPts val="2239"/>
              </a:lnSpc>
            </a:pPr>
            <a:r>
              <a:rPr lang="en-US" sz="1600" b="1" spc="33" dirty="0" smtClean="0">
                <a:solidFill>
                  <a:srgbClr val="0000FF"/>
                </a:solidFill>
                <a:effectLst>
                  <a:outerShdw blurRad="38100" dist="38100" dir="2700000" algn="tl">
                    <a:srgbClr val="000000">
                      <a:alpha val="43137"/>
                    </a:srgbClr>
                  </a:outerShdw>
                </a:effectLst>
                <a:latin typeface="Montserrat Light" panose="020B0604020202020204" charset="0"/>
              </a:rPr>
              <a:t>http</a:t>
            </a:r>
            <a:r>
              <a:rPr lang="en-US" sz="1600" b="1" spc="33" dirty="0">
                <a:solidFill>
                  <a:srgbClr val="0000FF"/>
                </a:solidFill>
                <a:effectLst>
                  <a:outerShdw blurRad="38100" dist="38100" dir="2700000" algn="tl">
                    <a:srgbClr val="000000">
                      <a:alpha val="43137"/>
                    </a:srgbClr>
                  </a:outerShdw>
                </a:effectLst>
                <a:latin typeface="Montserrat Light" panose="020B0604020202020204" charset="0"/>
              </a:rPr>
              <a:t>://</a:t>
            </a:r>
            <a:r>
              <a:rPr lang="ru-RU" sz="1600" b="1" spc="33" dirty="0">
                <a:solidFill>
                  <a:srgbClr val="0000FF"/>
                </a:solidFill>
                <a:effectLst>
                  <a:outerShdw blurRad="38100" dist="38100" dir="2700000" algn="tl">
                    <a:srgbClr val="000000">
                      <a:alpha val="43137"/>
                    </a:srgbClr>
                  </a:outerShdw>
                </a:effectLst>
                <a:latin typeface="Montserrat Light" panose="020B0604020202020204" charset="0"/>
              </a:rPr>
              <a:t>жемчужина-</a:t>
            </a:r>
            <a:r>
              <a:rPr lang="ru-RU" sz="1600" b="1" spc="33" dirty="0" err="1">
                <a:solidFill>
                  <a:srgbClr val="0000FF"/>
                </a:solidFill>
                <a:effectLst>
                  <a:outerShdw blurRad="38100" dist="38100" dir="2700000" algn="tl">
                    <a:srgbClr val="000000">
                      <a:alpha val="43137"/>
                    </a:srgbClr>
                  </a:outerShdw>
                </a:effectLst>
                <a:latin typeface="Montserrat Light" panose="020B0604020202020204" charset="0"/>
              </a:rPr>
              <a:t>камчатки.рус</a:t>
            </a:r>
            <a:r>
              <a:rPr lang="ru-RU" sz="1600" b="1" spc="33" dirty="0">
                <a:solidFill>
                  <a:srgbClr val="0000FF"/>
                </a:solidFill>
                <a:effectLst>
                  <a:outerShdw blurRad="38100" dist="38100" dir="2700000" algn="tl">
                    <a:srgbClr val="000000">
                      <a:alpha val="43137"/>
                    </a:srgbClr>
                  </a:outerShdw>
                </a:effectLst>
                <a:latin typeface="Montserrat Light" panose="020B0604020202020204" charset="0"/>
              </a:rPr>
              <a:t> </a:t>
            </a:r>
          </a:p>
          <a:p>
            <a:pPr>
              <a:lnSpc>
                <a:spcPts val="2239"/>
              </a:lnSpc>
            </a:pPr>
            <a:endParaRPr lang="ru-RU" sz="1600" b="1" spc="33" dirty="0" smtClean="0">
              <a:solidFill>
                <a:srgbClr val="0000FF"/>
              </a:solidFill>
              <a:effectLst>
                <a:outerShdw blurRad="38100" dist="38100" dir="2700000" algn="tl">
                  <a:srgbClr val="000000">
                    <a:alpha val="43137"/>
                  </a:srgbClr>
                </a:outerShdw>
              </a:effectLst>
              <a:latin typeface="Montserrat Light" panose="020B0604020202020204" charset="0"/>
            </a:endParaRPr>
          </a:p>
          <a:p>
            <a:pPr>
              <a:lnSpc>
                <a:spcPts val="2239"/>
              </a:lnSpc>
            </a:pPr>
            <a:endParaRPr lang="en-US" sz="1600" b="1" spc="33" dirty="0">
              <a:solidFill>
                <a:srgbClr val="0000FF"/>
              </a:solidFill>
              <a:effectLst>
                <a:outerShdw blurRad="38100" dist="38100" dir="2700000" algn="tl">
                  <a:srgbClr val="000000">
                    <a:alpha val="43137"/>
                  </a:srgbClr>
                </a:outerShdw>
              </a:effectLst>
              <a:latin typeface="Montserrat Light" panose="020B0604020202020204" charset="0"/>
            </a:endParaRPr>
          </a:p>
        </p:txBody>
      </p:sp>
      <p:sp>
        <p:nvSpPr>
          <p:cNvPr id="50" name="TextBox 17"/>
          <p:cNvSpPr txBox="1"/>
          <p:nvPr/>
        </p:nvSpPr>
        <p:spPr>
          <a:xfrm>
            <a:off x="14822507" y="7682377"/>
            <a:ext cx="2501506" cy="278474"/>
          </a:xfrm>
          <a:prstGeom prst="rect">
            <a:avLst/>
          </a:prstGeom>
        </p:spPr>
        <p:txBody>
          <a:bodyPr wrap="square" lIns="0" tIns="0" rIns="0" bIns="0" rtlCol="0" anchor="t">
            <a:spAutoFit/>
          </a:bodyPr>
          <a:lstStyle/>
          <a:p>
            <a:pPr algn="ctr">
              <a:lnSpc>
                <a:spcPts val="2520"/>
              </a:lnSpc>
            </a:pPr>
            <a:r>
              <a:rPr lang="en-US" sz="1200" dirty="0">
                <a:solidFill>
                  <a:srgbClr val="150599"/>
                </a:solidFill>
                <a:latin typeface="Montserrat Extra-Bold"/>
              </a:rPr>
              <a:t>Petropavlovsk-Kamchatsky</a:t>
            </a:r>
            <a:endParaRPr lang="en-US" sz="1200" dirty="0">
              <a:solidFill>
                <a:srgbClr val="150599"/>
              </a:solidFill>
              <a:latin typeface="Montserrat Extra-Bold"/>
            </a:endParaRPr>
          </a:p>
        </p:txBody>
      </p:sp>
      <p:sp>
        <p:nvSpPr>
          <p:cNvPr id="51" name="TextBox 17"/>
          <p:cNvSpPr txBox="1"/>
          <p:nvPr/>
        </p:nvSpPr>
        <p:spPr>
          <a:xfrm>
            <a:off x="14788787" y="6183491"/>
            <a:ext cx="2501506" cy="278474"/>
          </a:xfrm>
          <a:prstGeom prst="rect">
            <a:avLst/>
          </a:prstGeom>
        </p:spPr>
        <p:txBody>
          <a:bodyPr wrap="square" lIns="0" tIns="0" rIns="0" bIns="0" rtlCol="0" anchor="t">
            <a:spAutoFit/>
          </a:bodyPr>
          <a:lstStyle/>
          <a:p>
            <a:pPr algn="ctr">
              <a:lnSpc>
                <a:spcPts val="2520"/>
              </a:lnSpc>
            </a:pPr>
            <a:r>
              <a:rPr lang="en-US" sz="1200" dirty="0">
                <a:solidFill>
                  <a:srgbClr val="150599"/>
                </a:solidFill>
                <a:latin typeface="Montserrat Extra-Bold"/>
              </a:rPr>
              <a:t>Petropavlovsk-Kamchatsky</a:t>
            </a:r>
            <a:endParaRPr lang="en-US" sz="1200" dirty="0">
              <a:solidFill>
                <a:srgbClr val="150599"/>
              </a:solidFill>
              <a:latin typeface="Montserrat Extra-Bold"/>
            </a:endParaRPr>
          </a:p>
        </p:txBody>
      </p:sp>
      <p:sp>
        <p:nvSpPr>
          <p:cNvPr id="52" name="TextBox 17"/>
          <p:cNvSpPr txBox="1"/>
          <p:nvPr/>
        </p:nvSpPr>
        <p:spPr>
          <a:xfrm>
            <a:off x="13987503" y="8943346"/>
            <a:ext cx="3498093" cy="278474"/>
          </a:xfrm>
          <a:prstGeom prst="rect">
            <a:avLst/>
          </a:prstGeom>
        </p:spPr>
        <p:txBody>
          <a:bodyPr wrap="square" lIns="0" tIns="0" rIns="0" bIns="0" rtlCol="0" anchor="t">
            <a:spAutoFit/>
          </a:bodyPr>
          <a:lstStyle/>
          <a:p>
            <a:pPr algn="ctr">
              <a:lnSpc>
                <a:spcPts val="2520"/>
              </a:lnSpc>
            </a:pPr>
            <a:r>
              <a:rPr lang="en-US" sz="1200" dirty="0" err="1">
                <a:solidFill>
                  <a:srgbClr val="150599"/>
                </a:solidFill>
                <a:latin typeface="Montserrat Extra-Bold"/>
              </a:rPr>
              <a:t>Elizovsky</a:t>
            </a:r>
            <a:r>
              <a:rPr lang="en-US" sz="1200" dirty="0">
                <a:solidFill>
                  <a:srgbClr val="150599"/>
                </a:solidFill>
                <a:latin typeface="Montserrat Extra-Bold"/>
              </a:rPr>
              <a:t> district, </a:t>
            </a:r>
            <a:r>
              <a:rPr lang="en-US" sz="1200" dirty="0" err="1">
                <a:solidFill>
                  <a:srgbClr val="150599"/>
                </a:solidFill>
                <a:latin typeface="Montserrat Extra-Bold"/>
              </a:rPr>
              <a:t>Paratunka</a:t>
            </a:r>
            <a:r>
              <a:rPr lang="en-US" sz="1200" dirty="0">
                <a:solidFill>
                  <a:srgbClr val="150599"/>
                </a:solidFill>
                <a:latin typeface="Montserrat Extra-Bold"/>
              </a:rPr>
              <a:t> village</a:t>
            </a:r>
            <a:endParaRPr lang="en-US" sz="1200" dirty="0">
              <a:solidFill>
                <a:srgbClr val="150599"/>
              </a:solidFill>
              <a:latin typeface="Montserrat Extra-Bold"/>
            </a:endParaRPr>
          </a:p>
        </p:txBody>
      </p:sp>
    </p:spTree>
    <p:extLst>
      <p:ext uri="{BB962C8B-B14F-4D97-AF65-F5344CB8AC3E}">
        <p14:creationId xmlns:p14="http://schemas.microsoft.com/office/powerpoint/2010/main" val="2840371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1279</TotalTime>
  <Words>1552</Words>
  <Application>Microsoft Office PowerPoint</Application>
  <PresentationFormat>Произвольный</PresentationFormat>
  <Paragraphs>269</Paragraphs>
  <Slides>22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4</vt:i4>
      </vt:variant>
      <vt:variant>
        <vt:lpstr>Заголовки слайдов</vt:lpstr>
      </vt:variant>
      <vt:variant>
        <vt:i4>22</vt:i4>
      </vt:variant>
    </vt:vector>
  </HeadingPairs>
  <TitlesOfParts>
    <vt:vector size="31" baseType="lpstr">
      <vt:lpstr>Oswald</vt:lpstr>
      <vt:lpstr>Montserrat Extra-Bold</vt:lpstr>
      <vt:lpstr>Montserrat Light</vt:lpstr>
      <vt:lpstr>Arial</vt:lpstr>
      <vt:lpstr>Calibri</vt:lpstr>
      <vt:lpstr>Office Theme</vt:lpstr>
      <vt:lpstr>1_Office Theme</vt:lpstr>
      <vt:lpstr>2_Office Theme</vt:lpstr>
      <vt:lpstr>3_Office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16, 2020</dc:title>
  <dc:creator>Алла В. Радецкая</dc:creator>
  <cp:lastModifiedBy>Жигалов Николай Борисович</cp:lastModifiedBy>
  <cp:revision>72</cp:revision>
  <cp:lastPrinted>2019-07-31T22:22:59Z</cp:lastPrinted>
  <dcterms:created xsi:type="dcterms:W3CDTF">2006-08-16T00:00:00Z</dcterms:created>
  <dcterms:modified xsi:type="dcterms:W3CDTF">2019-08-15T03:35:41Z</dcterms:modified>
  <dc:identifier>DADU2911hBE</dc:identifier>
</cp:coreProperties>
</file>